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1.xml" ContentType="application/inkml+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57" r:id="rId4"/>
    <p:sldId id="258" r:id="rId5"/>
    <p:sldId id="260" r:id="rId6"/>
    <p:sldId id="368" r:id="rId7"/>
    <p:sldId id="329" r:id="rId8"/>
    <p:sldId id="309" r:id="rId9"/>
    <p:sldId id="334" r:id="rId10"/>
    <p:sldId id="335" r:id="rId11"/>
    <p:sldId id="337" r:id="rId12"/>
    <p:sldId id="339" r:id="rId13"/>
    <p:sldId id="371" r:id="rId14"/>
    <p:sldId id="342" r:id="rId15"/>
    <p:sldId id="341" r:id="rId16"/>
    <p:sldId id="289" r:id="rId17"/>
    <p:sldId id="263" r:id="rId18"/>
    <p:sldId id="324" r:id="rId19"/>
    <p:sldId id="312" r:id="rId20"/>
    <p:sldId id="313" r:id="rId21"/>
    <p:sldId id="325" r:id="rId22"/>
    <p:sldId id="314" r:id="rId23"/>
    <p:sldId id="327" r:id="rId24"/>
    <p:sldId id="315" r:id="rId25"/>
    <p:sldId id="316" r:id="rId26"/>
    <p:sldId id="317" r:id="rId27"/>
    <p:sldId id="328" r:id="rId28"/>
    <p:sldId id="345" r:id="rId29"/>
    <p:sldId id="373" r:id="rId30"/>
    <p:sldId id="350" r:id="rId31"/>
    <p:sldId id="374" r:id="rId32"/>
    <p:sldId id="344" r:id="rId33"/>
    <p:sldId id="354" r:id="rId34"/>
    <p:sldId id="355" r:id="rId35"/>
    <p:sldId id="356" r:id="rId36"/>
    <p:sldId id="366" r:id="rId37"/>
    <p:sldId id="351" r:id="rId38"/>
    <p:sldId id="357" r:id="rId39"/>
    <p:sldId id="352" r:id="rId40"/>
    <p:sldId id="353" r:id="rId41"/>
    <p:sldId id="264" r:id="rId42"/>
    <p:sldId id="280" r:id="rId43"/>
    <p:sldId id="279" r:id="rId44"/>
    <p:sldId id="281" r:id="rId45"/>
    <p:sldId id="282" r:id="rId46"/>
    <p:sldId id="283" r:id="rId47"/>
    <p:sldId id="284"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64" r:id="rId66"/>
    <p:sldId id="287" r:id="rId67"/>
    <p:sldId id="259" r:id="rId68"/>
    <p:sldId id="265" r:id="rId69"/>
    <p:sldId id="330" r:id="rId70"/>
    <p:sldId id="372" r:id="rId71"/>
    <p:sldId id="370" r:id="rId72"/>
    <p:sldId id="266" r:id="rId73"/>
    <p:sldId id="331" r:id="rId74"/>
    <p:sldId id="333" r:id="rId75"/>
    <p:sldId id="267" r:id="rId76"/>
    <p:sldId id="321" r:id="rId77"/>
    <p:sldId id="358" r:id="rId78"/>
    <p:sldId id="343" r:id="rId79"/>
    <p:sldId id="320" r:id="rId80"/>
    <p:sldId id="348" r:id="rId81"/>
    <p:sldId id="375" r:id="rId82"/>
    <p:sldId id="347" r:id="rId83"/>
    <p:sldId id="359" r:id="rId84"/>
    <p:sldId id="360" r:id="rId85"/>
    <p:sldId id="361" r:id="rId86"/>
    <p:sldId id="367" r:id="rId87"/>
    <p:sldId id="362" r:id="rId88"/>
    <p:sldId id="363" r:id="rId89"/>
    <p:sldId id="268" r:id="rId90"/>
    <p:sldId id="285" r:id="rId91"/>
    <p:sldId id="286" r:id="rId92"/>
    <p:sldId id="310" r:id="rId93"/>
    <p:sldId id="311" r:id="rId94"/>
    <p:sldId id="365" r:id="rId95"/>
    <p:sldId id="288" r:id="rId96"/>
    <p:sldId id="332" r:id="rId97"/>
    <p:sldId id="271" r:id="rId98"/>
    <p:sldId id="323"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5" d="100"/>
          <a:sy n="85" d="100"/>
        </p:scale>
        <p:origin x="595"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iagrams/_rels/data1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diagrams/_rels/data11.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svg"/><Relationship Id="rId1" Type="http://schemas.openxmlformats.org/officeDocument/2006/relationships/image" Target="../media/image123.png"/><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diagrams/_rels/data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svg"/><Relationship Id="rId1" Type="http://schemas.openxmlformats.org/officeDocument/2006/relationships/image" Target="../media/image135.png"/><Relationship Id="rId4" Type="http://schemas.openxmlformats.org/officeDocument/2006/relationships/image" Target="../media/image138.svg"/></Relationships>
</file>

<file path=ppt/diagrams/_rels/data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svg"/><Relationship Id="rId1" Type="http://schemas.openxmlformats.org/officeDocument/2006/relationships/image" Target="../media/image139.png"/><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diagrams/_rels/data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128.svg"/></Relationships>
</file>

<file path=ppt/diagrams/_rels/data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ata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7.svg"/><Relationship Id="rId1" Type="http://schemas.openxmlformats.org/officeDocument/2006/relationships/image" Target="../media/image146.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ata1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24.svg"/><Relationship Id="rId1" Type="http://schemas.openxmlformats.org/officeDocument/2006/relationships/image" Target="../media/image123.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62.sv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45.svg"/></Relationships>
</file>

<file path=ppt/diagrams/_rels/data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ata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ata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svg"/><Relationship Id="rId1" Type="http://schemas.openxmlformats.org/officeDocument/2006/relationships/image" Target="../media/image123.png"/><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svg"/><Relationship Id="rId1" Type="http://schemas.openxmlformats.org/officeDocument/2006/relationships/image" Target="../media/image135.png"/><Relationship Id="rId4" Type="http://schemas.openxmlformats.org/officeDocument/2006/relationships/image" Target="../media/image138.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svg"/><Relationship Id="rId1" Type="http://schemas.openxmlformats.org/officeDocument/2006/relationships/image" Target="../media/image139.png"/><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128.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7.svg"/><Relationship Id="rId1" Type="http://schemas.openxmlformats.org/officeDocument/2006/relationships/image" Target="../media/image146.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24.svg"/><Relationship Id="rId1" Type="http://schemas.openxmlformats.org/officeDocument/2006/relationships/image" Target="../media/image123.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6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12.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4.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23.png"/><Relationship Id="rId6" Type="http://schemas.openxmlformats.org/officeDocument/2006/relationships/image" Target="../media/image20.svg"/><Relationship Id="rId5" Type="http://schemas.openxmlformats.org/officeDocument/2006/relationships/image" Target="../media/image2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2.svg"/><Relationship Id="rId1" Type="http://schemas.openxmlformats.org/officeDocument/2006/relationships/image" Target="../media/image39.png"/><Relationship Id="rId6" Type="http://schemas.openxmlformats.org/officeDocument/2006/relationships/image" Target="../media/image36.svg"/><Relationship Id="rId5" Type="http://schemas.openxmlformats.org/officeDocument/2006/relationships/image" Target="../media/image41.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45.svg"/><Relationship Id="rId1" Type="http://schemas.openxmlformats.org/officeDocument/2006/relationships/image" Target="../media/image52.png"/><Relationship Id="rId6" Type="http://schemas.openxmlformats.org/officeDocument/2006/relationships/image" Target="../media/image49.svg"/><Relationship Id="rId5" Type="http://schemas.openxmlformats.org/officeDocument/2006/relationships/image" Target="../media/image54.png"/><Relationship Id="rId4" Type="http://schemas.openxmlformats.org/officeDocument/2006/relationships/image" Target="../media/image4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8.svg"/><Relationship Id="rId1" Type="http://schemas.openxmlformats.org/officeDocument/2006/relationships/image" Target="../media/image61.png"/><Relationship Id="rId6" Type="http://schemas.openxmlformats.org/officeDocument/2006/relationships/image" Target="../media/image60.svg"/><Relationship Id="rId5" Type="http://schemas.openxmlformats.org/officeDocument/2006/relationships/image" Target="../media/image62.png"/><Relationship Id="rId4" Type="http://schemas.openxmlformats.org/officeDocument/2006/relationships/image" Target="../media/image4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image" Target="../media/image65.svg"/><Relationship Id="rId1" Type="http://schemas.openxmlformats.org/officeDocument/2006/relationships/image" Target="../media/image74.png"/><Relationship Id="rId6" Type="http://schemas.openxmlformats.org/officeDocument/2006/relationships/image" Target="../media/image69.svg"/><Relationship Id="rId5" Type="http://schemas.openxmlformats.org/officeDocument/2006/relationships/image" Target="../media/image76.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8.png"/></Relationships>
</file>

<file path=ppt/diagrams/_rels/drawing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07C92-1664-4EA4-BF0D-382D47D0818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FC147D8-131F-4039-8E71-05A4A545E789}">
      <dgm:prSet/>
      <dgm:spPr/>
      <dgm:t>
        <a:bodyPr/>
        <a:lstStyle/>
        <a:p>
          <a:r>
            <a:rPr lang="en-US" dirty="0"/>
            <a:t>Dr. </a:t>
          </a:r>
          <a:r>
            <a:rPr lang="en-US" dirty="0" err="1"/>
            <a:t>Arunabha</a:t>
          </a:r>
          <a:r>
            <a:rPr lang="en-US" dirty="0"/>
            <a:t> Sen, Chair</a:t>
          </a:r>
        </a:p>
      </dgm:t>
    </dgm:pt>
    <dgm:pt modelId="{9EA8AC0F-A34F-45E4-A94B-1B8EDF7B581C}" type="parTrans" cxnId="{F1426BE0-668F-4550-8C86-DE0D7344335C}">
      <dgm:prSet/>
      <dgm:spPr/>
      <dgm:t>
        <a:bodyPr/>
        <a:lstStyle/>
        <a:p>
          <a:endParaRPr lang="en-US"/>
        </a:p>
      </dgm:t>
    </dgm:pt>
    <dgm:pt modelId="{CC232552-7B7A-4EB5-AF23-3D78013C0E2B}" type="sibTrans" cxnId="{F1426BE0-668F-4550-8C86-DE0D7344335C}">
      <dgm:prSet/>
      <dgm:spPr/>
      <dgm:t>
        <a:bodyPr/>
        <a:lstStyle/>
        <a:p>
          <a:endParaRPr lang="en-US"/>
        </a:p>
      </dgm:t>
    </dgm:pt>
    <dgm:pt modelId="{A0E26089-D81E-4811-AE3A-D9A38E834934}">
      <dgm:prSet/>
      <dgm:spPr/>
      <dgm:t>
        <a:bodyPr/>
        <a:lstStyle/>
        <a:p>
          <a:r>
            <a:rPr lang="en-US"/>
            <a:t>Dr. Hasan Davulcu</a:t>
          </a:r>
        </a:p>
      </dgm:t>
    </dgm:pt>
    <dgm:pt modelId="{9126006D-DEE0-4A6B-B19A-AA7448A1AF25}" type="parTrans" cxnId="{C65E36F9-F276-4A60-A263-14A3E21049B0}">
      <dgm:prSet/>
      <dgm:spPr/>
      <dgm:t>
        <a:bodyPr/>
        <a:lstStyle/>
        <a:p>
          <a:endParaRPr lang="en-US"/>
        </a:p>
      </dgm:t>
    </dgm:pt>
    <dgm:pt modelId="{C6A6D010-98B6-45AC-821E-AD5FAEED5031}" type="sibTrans" cxnId="{C65E36F9-F276-4A60-A263-14A3E21049B0}">
      <dgm:prSet/>
      <dgm:spPr/>
      <dgm:t>
        <a:bodyPr/>
        <a:lstStyle/>
        <a:p>
          <a:endParaRPr lang="en-US"/>
        </a:p>
      </dgm:t>
    </dgm:pt>
    <dgm:pt modelId="{5150BF59-4A07-49AD-8561-A1D985D843DE}">
      <dgm:prSet/>
      <dgm:spPr/>
      <dgm:t>
        <a:bodyPr/>
        <a:lstStyle/>
        <a:p>
          <a:r>
            <a:rPr lang="en-US"/>
            <a:t>Dr. Ayan Banerjee</a:t>
          </a:r>
        </a:p>
      </dgm:t>
    </dgm:pt>
    <dgm:pt modelId="{7D113A79-E794-4693-AB1D-B27AE8FB4D8E}" type="parTrans" cxnId="{C06DBE9B-126D-4B83-8944-A0D6AAE1FDA7}">
      <dgm:prSet/>
      <dgm:spPr/>
      <dgm:t>
        <a:bodyPr/>
        <a:lstStyle/>
        <a:p>
          <a:endParaRPr lang="en-US"/>
        </a:p>
      </dgm:t>
    </dgm:pt>
    <dgm:pt modelId="{F430DD74-5EA3-47A4-BCB3-5A29B8A25B20}" type="sibTrans" cxnId="{C06DBE9B-126D-4B83-8944-A0D6AAE1FDA7}">
      <dgm:prSet/>
      <dgm:spPr/>
      <dgm:t>
        <a:bodyPr/>
        <a:lstStyle/>
        <a:p>
          <a:endParaRPr lang="en-US"/>
        </a:p>
      </dgm:t>
    </dgm:pt>
    <dgm:pt modelId="{ED8C8512-B546-4117-9EB6-C624EEB0385C}" type="pres">
      <dgm:prSet presAssocID="{E4407C92-1664-4EA4-BF0D-382D47D08183}" presName="linear" presStyleCnt="0">
        <dgm:presLayoutVars>
          <dgm:animLvl val="lvl"/>
          <dgm:resizeHandles val="exact"/>
        </dgm:presLayoutVars>
      </dgm:prSet>
      <dgm:spPr/>
    </dgm:pt>
    <dgm:pt modelId="{2133BE7E-7871-4723-9480-6ECD30177FC2}" type="pres">
      <dgm:prSet presAssocID="{4FC147D8-131F-4039-8E71-05A4A545E789}" presName="parentText" presStyleLbl="node1" presStyleIdx="0" presStyleCnt="3">
        <dgm:presLayoutVars>
          <dgm:chMax val="0"/>
          <dgm:bulletEnabled val="1"/>
        </dgm:presLayoutVars>
      </dgm:prSet>
      <dgm:spPr/>
    </dgm:pt>
    <dgm:pt modelId="{4963E0B9-1594-4A51-98E7-56310D365B87}" type="pres">
      <dgm:prSet presAssocID="{CC232552-7B7A-4EB5-AF23-3D78013C0E2B}" presName="spacer" presStyleCnt="0"/>
      <dgm:spPr/>
    </dgm:pt>
    <dgm:pt modelId="{37E2EEC2-01AA-419D-9BD2-101E76A40480}" type="pres">
      <dgm:prSet presAssocID="{A0E26089-D81E-4811-AE3A-D9A38E834934}" presName="parentText" presStyleLbl="node1" presStyleIdx="1" presStyleCnt="3">
        <dgm:presLayoutVars>
          <dgm:chMax val="0"/>
          <dgm:bulletEnabled val="1"/>
        </dgm:presLayoutVars>
      </dgm:prSet>
      <dgm:spPr/>
    </dgm:pt>
    <dgm:pt modelId="{BF70652F-AE33-45C9-AB6F-018852910DCC}" type="pres">
      <dgm:prSet presAssocID="{C6A6D010-98B6-45AC-821E-AD5FAEED5031}" presName="spacer" presStyleCnt="0"/>
      <dgm:spPr/>
    </dgm:pt>
    <dgm:pt modelId="{22EFF945-6CAE-4B3F-8AF1-2884BB79334E}" type="pres">
      <dgm:prSet presAssocID="{5150BF59-4A07-49AD-8561-A1D985D843DE}" presName="parentText" presStyleLbl="node1" presStyleIdx="2" presStyleCnt="3">
        <dgm:presLayoutVars>
          <dgm:chMax val="0"/>
          <dgm:bulletEnabled val="1"/>
        </dgm:presLayoutVars>
      </dgm:prSet>
      <dgm:spPr/>
    </dgm:pt>
  </dgm:ptLst>
  <dgm:cxnLst>
    <dgm:cxn modelId="{CC32A749-70E5-4C7A-9233-BACE6422F930}" type="presOf" srcId="{4FC147D8-131F-4039-8E71-05A4A545E789}" destId="{2133BE7E-7871-4723-9480-6ECD30177FC2}" srcOrd="0" destOrd="0" presId="urn:microsoft.com/office/officeart/2005/8/layout/vList2"/>
    <dgm:cxn modelId="{24EF6659-8145-48C2-A434-BF4EC3618BEB}" type="presOf" srcId="{A0E26089-D81E-4811-AE3A-D9A38E834934}" destId="{37E2EEC2-01AA-419D-9BD2-101E76A40480}" srcOrd="0" destOrd="0" presId="urn:microsoft.com/office/officeart/2005/8/layout/vList2"/>
    <dgm:cxn modelId="{C06DBE9B-126D-4B83-8944-A0D6AAE1FDA7}" srcId="{E4407C92-1664-4EA4-BF0D-382D47D08183}" destId="{5150BF59-4A07-49AD-8561-A1D985D843DE}" srcOrd="2" destOrd="0" parTransId="{7D113A79-E794-4693-AB1D-B27AE8FB4D8E}" sibTransId="{F430DD74-5EA3-47A4-BCB3-5A29B8A25B20}"/>
    <dgm:cxn modelId="{CE3487B6-17AD-4BC1-B91F-C5066FDAC41A}" type="presOf" srcId="{E4407C92-1664-4EA4-BF0D-382D47D08183}" destId="{ED8C8512-B546-4117-9EB6-C624EEB0385C}" srcOrd="0" destOrd="0" presId="urn:microsoft.com/office/officeart/2005/8/layout/vList2"/>
    <dgm:cxn modelId="{A0950AD5-16D1-4800-90FD-262F67304036}" type="presOf" srcId="{5150BF59-4A07-49AD-8561-A1D985D843DE}" destId="{22EFF945-6CAE-4B3F-8AF1-2884BB79334E}" srcOrd="0" destOrd="0" presId="urn:microsoft.com/office/officeart/2005/8/layout/vList2"/>
    <dgm:cxn modelId="{F1426BE0-668F-4550-8C86-DE0D7344335C}" srcId="{E4407C92-1664-4EA4-BF0D-382D47D08183}" destId="{4FC147D8-131F-4039-8E71-05A4A545E789}" srcOrd="0" destOrd="0" parTransId="{9EA8AC0F-A34F-45E4-A94B-1B8EDF7B581C}" sibTransId="{CC232552-7B7A-4EB5-AF23-3D78013C0E2B}"/>
    <dgm:cxn modelId="{C65E36F9-F276-4A60-A263-14A3E21049B0}" srcId="{E4407C92-1664-4EA4-BF0D-382D47D08183}" destId="{A0E26089-D81E-4811-AE3A-D9A38E834934}" srcOrd="1" destOrd="0" parTransId="{9126006D-DEE0-4A6B-B19A-AA7448A1AF25}" sibTransId="{C6A6D010-98B6-45AC-821E-AD5FAEED5031}"/>
    <dgm:cxn modelId="{EB4ED4FF-A112-41DE-9F8C-BC527F045D12}" type="presParOf" srcId="{ED8C8512-B546-4117-9EB6-C624EEB0385C}" destId="{2133BE7E-7871-4723-9480-6ECD30177FC2}" srcOrd="0" destOrd="0" presId="urn:microsoft.com/office/officeart/2005/8/layout/vList2"/>
    <dgm:cxn modelId="{ABCCD040-49F2-4C5C-B5C4-60F5DEAD9119}" type="presParOf" srcId="{ED8C8512-B546-4117-9EB6-C624EEB0385C}" destId="{4963E0B9-1594-4A51-98E7-56310D365B87}" srcOrd="1" destOrd="0" presId="urn:microsoft.com/office/officeart/2005/8/layout/vList2"/>
    <dgm:cxn modelId="{F82115D4-9004-4F31-BF66-A02223F2273A}" type="presParOf" srcId="{ED8C8512-B546-4117-9EB6-C624EEB0385C}" destId="{37E2EEC2-01AA-419D-9BD2-101E76A40480}" srcOrd="2" destOrd="0" presId="urn:microsoft.com/office/officeart/2005/8/layout/vList2"/>
    <dgm:cxn modelId="{623B798B-FCD0-48AD-BE98-50989B7D4DE7}" type="presParOf" srcId="{ED8C8512-B546-4117-9EB6-C624EEB0385C}" destId="{BF70652F-AE33-45C9-AB6F-018852910DCC}" srcOrd="3" destOrd="0" presId="urn:microsoft.com/office/officeart/2005/8/layout/vList2"/>
    <dgm:cxn modelId="{D01AA29A-BAF1-4673-9D2C-9259345798CE}" type="presParOf" srcId="{ED8C8512-B546-4117-9EB6-C624EEB0385C}" destId="{22EFF945-6CAE-4B3F-8AF1-2884BB79334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384928F-7556-4F1D-B7BA-1AF9F60AF19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62AF95-1823-4254-B9A4-B5F93D554585}">
      <dgm:prSet/>
      <dgm:spPr/>
      <dgm:t>
        <a:bodyPr/>
        <a:lstStyle/>
        <a:p>
          <a:pPr>
            <a:lnSpc>
              <a:spcPct val="100000"/>
            </a:lnSpc>
          </a:pPr>
          <a:r>
            <a:rPr lang="en-US" b="1"/>
            <a:t>Analogy</a:t>
          </a:r>
          <a:r>
            <a:rPr lang="en-US"/>
            <a:t>: Cop-Fraudster-Bank analogy</a:t>
          </a:r>
        </a:p>
      </dgm:t>
    </dgm:pt>
    <dgm:pt modelId="{9B4847CA-ED30-4F3D-9C33-FB3B87F47EBC}" type="parTrans" cxnId="{6FD4E39A-C2B2-4EB8-AA35-D9C4C3BCF18A}">
      <dgm:prSet/>
      <dgm:spPr/>
      <dgm:t>
        <a:bodyPr/>
        <a:lstStyle/>
        <a:p>
          <a:endParaRPr lang="en-US"/>
        </a:p>
      </dgm:t>
    </dgm:pt>
    <dgm:pt modelId="{88257052-C006-4C58-AAB9-0C29DA93CC1F}" type="sibTrans" cxnId="{6FD4E39A-C2B2-4EB8-AA35-D9C4C3BCF18A}">
      <dgm:prSet/>
      <dgm:spPr/>
      <dgm:t>
        <a:bodyPr/>
        <a:lstStyle/>
        <a:p>
          <a:endParaRPr lang="en-US"/>
        </a:p>
      </dgm:t>
    </dgm:pt>
    <dgm:pt modelId="{7B137690-9EC0-4011-B17A-70271347C986}">
      <dgm:prSet/>
      <dgm:spPr/>
      <dgm:t>
        <a:bodyPr/>
        <a:lstStyle/>
        <a:p>
          <a:pPr>
            <a:lnSpc>
              <a:spcPct val="100000"/>
            </a:lnSpc>
          </a:pPr>
          <a:r>
            <a:rPr lang="en-US"/>
            <a:t>The generator produces values which are then combined with ground truth values and the discriminator must try to discriminate between the ground truth values and the generator values. </a:t>
          </a:r>
        </a:p>
      </dgm:t>
    </dgm:pt>
    <dgm:pt modelId="{2627B4A4-4B48-43E4-83C7-69519562E9BD}" type="parTrans" cxnId="{3BF831F5-7CF2-42B7-A994-A80307394CBB}">
      <dgm:prSet/>
      <dgm:spPr/>
      <dgm:t>
        <a:bodyPr/>
        <a:lstStyle/>
        <a:p>
          <a:endParaRPr lang="en-US"/>
        </a:p>
      </dgm:t>
    </dgm:pt>
    <dgm:pt modelId="{1972DEE3-440A-4C47-B9DC-1738C2DD2F05}" type="sibTrans" cxnId="{3BF831F5-7CF2-42B7-A994-A80307394CBB}">
      <dgm:prSet/>
      <dgm:spPr/>
      <dgm:t>
        <a:bodyPr/>
        <a:lstStyle/>
        <a:p>
          <a:endParaRPr lang="en-US"/>
        </a:p>
      </dgm:t>
    </dgm:pt>
    <dgm:pt modelId="{09BF5E5C-ACE6-4C02-AA48-1F94D491A75F}">
      <dgm:prSet/>
      <dgm:spPr/>
      <dgm:t>
        <a:bodyPr/>
        <a:lstStyle/>
        <a:p>
          <a:pPr>
            <a:lnSpc>
              <a:spcPct val="100000"/>
            </a:lnSpc>
          </a:pPr>
          <a:r>
            <a:rPr lang="en-US"/>
            <a:t>If the discriminate cannot discriminate between the values, then the discriminator must reduce the value of the loss function through backpropagation and if it can, then the generator must use backpropagation to reduce its loss function. </a:t>
          </a:r>
        </a:p>
      </dgm:t>
    </dgm:pt>
    <dgm:pt modelId="{8F01D0FA-792A-4CF2-8A1B-80C7783B35C8}" type="parTrans" cxnId="{0294A02A-1B5D-48A7-8BD2-2319FF542974}">
      <dgm:prSet/>
      <dgm:spPr/>
      <dgm:t>
        <a:bodyPr/>
        <a:lstStyle/>
        <a:p>
          <a:endParaRPr lang="en-US"/>
        </a:p>
      </dgm:t>
    </dgm:pt>
    <dgm:pt modelId="{E3EF86D4-9EB0-42DD-8992-737694358B9F}" type="sibTrans" cxnId="{0294A02A-1B5D-48A7-8BD2-2319FF542974}">
      <dgm:prSet/>
      <dgm:spPr/>
      <dgm:t>
        <a:bodyPr/>
        <a:lstStyle/>
        <a:p>
          <a:endParaRPr lang="en-US"/>
        </a:p>
      </dgm:t>
    </dgm:pt>
    <dgm:pt modelId="{876332DF-FED6-48B7-8F6F-7870A0E10B51}">
      <dgm:prSet/>
      <dgm:spPr/>
      <dgm:t>
        <a:bodyPr/>
        <a:lstStyle/>
        <a:p>
          <a:pPr>
            <a:lnSpc>
              <a:spcPct val="100000"/>
            </a:lnSpc>
          </a:pPr>
          <a:r>
            <a:rPr lang="en-US"/>
            <a:t>Both nets are trying to optimize a different and opposing loss function in a zero-sum game.</a:t>
          </a:r>
        </a:p>
      </dgm:t>
    </dgm:pt>
    <dgm:pt modelId="{2D3BB4E0-1EDC-4804-B2EB-D076CCF1735F}" type="parTrans" cxnId="{A59B4CDB-E53B-416C-B140-8A2314AEFF31}">
      <dgm:prSet/>
      <dgm:spPr/>
      <dgm:t>
        <a:bodyPr/>
        <a:lstStyle/>
        <a:p>
          <a:endParaRPr lang="en-US"/>
        </a:p>
      </dgm:t>
    </dgm:pt>
    <dgm:pt modelId="{DFFCCEC8-37DC-4440-962B-C2500D82D669}" type="sibTrans" cxnId="{A59B4CDB-E53B-416C-B140-8A2314AEFF31}">
      <dgm:prSet/>
      <dgm:spPr/>
      <dgm:t>
        <a:bodyPr/>
        <a:lstStyle/>
        <a:p>
          <a:endParaRPr lang="en-US"/>
        </a:p>
      </dgm:t>
    </dgm:pt>
    <dgm:pt modelId="{6CA66D55-C15D-42DD-892F-0E546FF87485}" type="pres">
      <dgm:prSet presAssocID="{6384928F-7556-4F1D-B7BA-1AF9F60AF191}" presName="root" presStyleCnt="0">
        <dgm:presLayoutVars>
          <dgm:dir/>
          <dgm:resizeHandles val="exact"/>
        </dgm:presLayoutVars>
      </dgm:prSet>
      <dgm:spPr/>
    </dgm:pt>
    <dgm:pt modelId="{8F4CAE66-0E83-4326-A7AD-5DE79029459C}" type="pres">
      <dgm:prSet presAssocID="{9462AF95-1823-4254-B9A4-B5F93D554585}" presName="compNode" presStyleCnt="0"/>
      <dgm:spPr/>
    </dgm:pt>
    <dgm:pt modelId="{E99E7AEE-0A34-478E-86EE-CD7A519489E6}" type="pres">
      <dgm:prSet presAssocID="{9462AF95-1823-4254-B9A4-B5F93D554585}" presName="bgRect" presStyleLbl="bgShp" presStyleIdx="0" presStyleCnt="4"/>
      <dgm:spPr/>
    </dgm:pt>
    <dgm:pt modelId="{767810E6-0DC4-4D6B-AB2F-AF91BC8E5300}" type="pres">
      <dgm:prSet presAssocID="{9462AF95-1823-4254-B9A4-B5F93D5545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50B1A4DF-0622-4F59-B8C2-A77ABBBFFDAD}" type="pres">
      <dgm:prSet presAssocID="{9462AF95-1823-4254-B9A4-B5F93D554585}" presName="spaceRect" presStyleCnt="0"/>
      <dgm:spPr/>
    </dgm:pt>
    <dgm:pt modelId="{77B3B408-0806-413C-9535-0E67A3F0BDA6}" type="pres">
      <dgm:prSet presAssocID="{9462AF95-1823-4254-B9A4-B5F93D554585}" presName="parTx" presStyleLbl="revTx" presStyleIdx="0" presStyleCnt="4">
        <dgm:presLayoutVars>
          <dgm:chMax val="0"/>
          <dgm:chPref val="0"/>
        </dgm:presLayoutVars>
      </dgm:prSet>
      <dgm:spPr/>
    </dgm:pt>
    <dgm:pt modelId="{0A51B4EC-5910-4F1B-8B4D-19547B113E54}" type="pres">
      <dgm:prSet presAssocID="{88257052-C006-4C58-AAB9-0C29DA93CC1F}" presName="sibTrans" presStyleCnt="0"/>
      <dgm:spPr/>
    </dgm:pt>
    <dgm:pt modelId="{13B8BC92-DBF2-48B8-B871-184415E7B438}" type="pres">
      <dgm:prSet presAssocID="{7B137690-9EC0-4011-B17A-70271347C986}" presName="compNode" presStyleCnt="0"/>
      <dgm:spPr/>
    </dgm:pt>
    <dgm:pt modelId="{E9BE1E41-D312-4EE8-A796-E948EC1993EA}" type="pres">
      <dgm:prSet presAssocID="{7B137690-9EC0-4011-B17A-70271347C986}" presName="bgRect" presStyleLbl="bgShp" presStyleIdx="1" presStyleCnt="4"/>
      <dgm:spPr/>
    </dgm:pt>
    <dgm:pt modelId="{ECF5D257-4FF5-4F88-9272-4E06EDA9AC2C}" type="pres">
      <dgm:prSet presAssocID="{7B137690-9EC0-4011-B17A-70271347C98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9E7ECB8D-5700-46C6-B885-BF8382EC7FFA}" type="pres">
      <dgm:prSet presAssocID="{7B137690-9EC0-4011-B17A-70271347C986}" presName="spaceRect" presStyleCnt="0"/>
      <dgm:spPr/>
    </dgm:pt>
    <dgm:pt modelId="{54B19E55-5051-4789-9516-70C71FB58126}" type="pres">
      <dgm:prSet presAssocID="{7B137690-9EC0-4011-B17A-70271347C986}" presName="parTx" presStyleLbl="revTx" presStyleIdx="1" presStyleCnt="4">
        <dgm:presLayoutVars>
          <dgm:chMax val="0"/>
          <dgm:chPref val="0"/>
        </dgm:presLayoutVars>
      </dgm:prSet>
      <dgm:spPr/>
    </dgm:pt>
    <dgm:pt modelId="{E1356BF9-5330-44B6-B7C9-91BC50F0588A}" type="pres">
      <dgm:prSet presAssocID="{1972DEE3-440A-4C47-B9DC-1738C2DD2F05}" presName="sibTrans" presStyleCnt="0"/>
      <dgm:spPr/>
    </dgm:pt>
    <dgm:pt modelId="{621FEAA9-FCFA-4A28-8881-343ABB4F6300}" type="pres">
      <dgm:prSet presAssocID="{09BF5E5C-ACE6-4C02-AA48-1F94D491A75F}" presName="compNode" presStyleCnt="0"/>
      <dgm:spPr/>
    </dgm:pt>
    <dgm:pt modelId="{5FD434BE-958F-43E4-B3AC-58844E498758}" type="pres">
      <dgm:prSet presAssocID="{09BF5E5C-ACE6-4C02-AA48-1F94D491A75F}" presName="bgRect" presStyleLbl="bgShp" presStyleIdx="2" presStyleCnt="4"/>
      <dgm:spPr/>
    </dgm:pt>
    <dgm:pt modelId="{5DA68055-B089-47DE-BCEB-5C9E84E0BD84}" type="pres">
      <dgm:prSet presAssocID="{09BF5E5C-ACE6-4C02-AA48-1F94D491A75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746CEE76-6520-49F4-A2F8-57872BD77022}" type="pres">
      <dgm:prSet presAssocID="{09BF5E5C-ACE6-4C02-AA48-1F94D491A75F}" presName="spaceRect" presStyleCnt="0"/>
      <dgm:spPr/>
    </dgm:pt>
    <dgm:pt modelId="{17E754CC-DC44-4818-8508-DDB1BC354289}" type="pres">
      <dgm:prSet presAssocID="{09BF5E5C-ACE6-4C02-AA48-1F94D491A75F}" presName="parTx" presStyleLbl="revTx" presStyleIdx="2" presStyleCnt="4">
        <dgm:presLayoutVars>
          <dgm:chMax val="0"/>
          <dgm:chPref val="0"/>
        </dgm:presLayoutVars>
      </dgm:prSet>
      <dgm:spPr/>
    </dgm:pt>
    <dgm:pt modelId="{3A389808-51D9-4D6C-8E9A-2F26DBFBA1AA}" type="pres">
      <dgm:prSet presAssocID="{E3EF86D4-9EB0-42DD-8992-737694358B9F}" presName="sibTrans" presStyleCnt="0"/>
      <dgm:spPr/>
    </dgm:pt>
    <dgm:pt modelId="{29CFD330-F340-47E3-8871-12403A249A7E}" type="pres">
      <dgm:prSet presAssocID="{876332DF-FED6-48B7-8F6F-7870A0E10B51}" presName="compNode" presStyleCnt="0"/>
      <dgm:spPr/>
    </dgm:pt>
    <dgm:pt modelId="{EEC81D2D-7C0E-41E2-8725-42753DD59401}" type="pres">
      <dgm:prSet presAssocID="{876332DF-FED6-48B7-8F6F-7870A0E10B51}" presName="bgRect" presStyleLbl="bgShp" presStyleIdx="3" presStyleCnt="4"/>
      <dgm:spPr/>
    </dgm:pt>
    <dgm:pt modelId="{846ACCFD-8860-4FC7-BCDE-A429F70FF26D}" type="pres">
      <dgm:prSet presAssocID="{876332DF-FED6-48B7-8F6F-7870A0E10B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E4E263F-4034-4DB7-B675-51BF1AE8309F}" type="pres">
      <dgm:prSet presAssocID="{876332DF-FED6-48B7-8F6F-7870A0E10B51}" presName="spaceRect" presStyleCnt="0"/>
      <dgm:spPr/>
    </dgm:pt>
    <dgm:pt modelId="{A4EC3199-C998-4C54-8B59-6032A96EA454}" type="pres">
      <dgm:prSet presAssocID="{876332DF-FED6-48B7-8F6F-7870A0E10B51}" presName="parTx" presStyleLbl="revTx" presStyleIdx="3" presStyleCnt="4">
        <dgm:presLayoutVars>
          <dgm:chMax val="0"/>
          <dgm:chPref val="0"/>
        </dgm:presLayoutVars>
      </dgm:prSet>
      <dgm:spPr/>
    </dgm:pt>
  </dgm:ptLst>
  <dgm:cxnLst>
    <dgm:cxn modelId="{8E554318-0F12-4897-85F5-432E619B8CB8}" type="presOf" srcId="{876332DF-FED6-48B7-8F6F-7870A0E10B51}" destId="{A4EC3199-C998-4C54-8B59-6032A96EA454}" srcOrd="0" destOrd="0" presId="urn:microsoft.com/office/officeart/2018/2/layout/IconVerticalSolidList"/>
    <dgm:cxn modelId="{0294A02A-1B5D-48A7-8BD2-2319FF542974}" srcId="{6384928F-7556-4F1D-B7BA-1AF9F60AF191}" destId="{09BF5E5C-ACE6-4C02-AA48-1F94D491A75F}" srcOrd="2" destOrd="0" parTransId="{8F01D0FA-792A-4CF2-8A1B-80C7783B35C8}" sibTransId="{E3EF86D4-9EB0-42DD-8992-737694358B9F}"/>
    <dgm:cxn modelId="{4B2D8142-975D-4E13-B554-CCB701E921F6}" type="presOf" srcId="{7B137690-9EC0-4011-B17A-70271347C986}" destId="{54B19E55-5051-4789-9516-70C71FB58126}" srcOrd="0" destOrd="0" presId="urn:microsoft.com/office/officeart/2018/2/layout/IconVerticalSolidList"/>
    <dgm:cxn modelId="{4D6BA54C-64AA-429D-BD4C-42CA2FCB27B0}" type="presOf" srcId="{6384928F-7556-4F1D-B7BA-1AF9F60AF191}" destId="{6CA66D55-C15D-42DD-892F-0E546FF87485}" srcOrd="0" destOrd="0" presId="urn:microsoft.com/office/officeart/2018/2/layout/IconVerticalSolidList"/>
    <dgm:cxn modelId="{A5BF5696-B453-4A62-B1AE-0DF0FB969F44}" type="presOf" srcId="{9462AF95-1823-4254-B9A4-B5F93D554585}" destId="{77B3B408-0806-413C-9535-0E67A3F0BDA6}" srcOrd="0" destOrd="0" presId="urn:microsoft.com/office/officeart/2018/2/layout/IconVerticalSolidList"/>
    <dgm:cxn modelId="{6FD4E39A-C2B2-4EB8-AA35-D9C4C3BCF18A}" srcId="{6384928F-7556-4F1D-B7BA-1AF9F60AF191}" destId="{9462AF95-1823-4254-B9A4-B5F93D554585}" srcOrd="0" destOrd="0" parTransId="{9B4847CA-ED30-4F3D-9C33-FB3B87F47EBC}" sibTransId="{88257052-C006-4C58-AAB9-0C29DA93CC1F}"/>
    <dgm:cxn modelId="{BE70CBC7-F2EC-410C-A77D-AEC1AEBDB6FE}" type="presOf" srcId="{09BF5E5C-ACE6-4C02-AA48-1F94D491A75F}" destId="{17E754CC-DC44-4818-8508-DDB1BC354289}" srcOrd="0" destOrd="0" presId="urn:microsoft.com/office/officeart/2018/2/layout/IconVerticalSolidList"/>
    <dgm:cxn modelId="{A59B4CDB-E53B-416C-B140-8A2314AEFF31}" srcId="{6384928F-7556-4F1D-B7BA-1AF9F60AF191}" destId="{876332DF-FED6-48B7-8F6F-7870A0E10B51}" srcOrd="3" destOrd="0" parTransId="{2D3BB4E0-1EDC-4804-B2EB-D076CCF1735F}" sibTransId="{DFFCCEC8-37DC-4440-962B-C2500D82D669}"/>
    <dgm:cxn modelId="{3BF831F5-7CF2-42B7-A994-A80307394CBB}" srcId="{6384928F-7556-4F1D-B7BA-1AF9F60AF191}" destId="{7B137690-9EC0-4011-B17A-70271347C986}" srcOrd="1" destOrd="0" parTransId="{2627B4A4-4B48-43E4-83C7-69519562E9BD}" sibTransId="{1972DEE3-440A-4C47-B9DC-1738C2DD2F05}"/>
    <dgm:cxn modelId="{F1A2A765-1C8A-43FA-9895-858CE80B6AAB}" type="presParOf" srcId="{6CA66D55-C15D-42DD-892F-0E546FF87485}" destId="{8F4CAE66-0E83-4326-A7AD-5DE79029459C}" srcOrd="0" destOrd="0" presId="urn:microsoft.com/office/officeart/2018/2/layout/IconVerticalSolidList"/>
    <dgm:cxn modelId="{803B5120-B610-4CB3-8282-552D89C5CF7C}" type="presParOf" srcId="{8F4CAE66-0E83-4326-A7AD-5DE79029459C}" destId="{E99E7AEE-0A34-478E-86EE-CD7A519489E6}" srcOrd="0" destOrd="0" presId="urn:microsoft.com/office/officeart/2018/2/layout/IconVerticalSolidList"/>
    <dgm:cxn modelId="{C25697F1-62DE-48BD-B357-D4F5D8571766}" type="presParOf" srcId="{8F4CAE66-0E83-4326-A7AD-5DE79029459C}" destId="{767810E6-0DC4-4D6B-AB2F-AF91BC8E5300}" srcOrd="1" destOrd="0" presId="urn:microsoft.com/office/officeart/2018/2/layout/IconVerticalSolidList"/>
    <dgm:cxn modelId="{ABBDD444-400A-461C-BBE7-16A77E4F76E6}" type="presParOf" srcId="{8F4CAE66-0E83-4326-A7AD-5DE79029459C}" destId="{50B1A4DF-0622-4F59-B8C2-A77ABBBFFDAD}" srcOrd="2" destOrd="0" presId="urn:microsoft.com/office/officeart/2018/2/layout/IconVerticalSolidList"/>
    <dgm:cxn modelId="{A302D4E4-9326-46AE-AC12-E43392F14785}" type="presParOf" srcId="{8F4CAE66-0E83-4326-A7AD-5DE79029459C}" destId="{77B3B408-0806-413C-9535-0E67A3F0BDA6}" srcOrd="3" destOrd="0" presId="urn:microsoft.com/office/officeart/2018/2/layout/IconVerticalSolidList"/>
    <dgm:cxn modelId="{CDF6289D-FA0B-41E3-B610-7B0F82771093}" type="presParOf" srcId="{6CA66D55-C15D-42DD-892F-0E546FF87485}" destId="{0A51B4EC-5910-4F1B-8B4D-19547B113E54}" srcOrd="1" destOrd="0" presId="urn:microsoft.com/office/officeart/2018/2/layout/IconVerticalSolidList"/>
    <dgm:cxn modelId="{C9C2613F-B5BD-4A93-A401-22DD535123CA}" type="presParOf" srcId="{6CA66D55-C15D-42DD-892F-0E546FF87485}" destId="{13B8BC92-DBF2-48B8-B871-184415E7B438}" srcOrd="2" destOrd="0" presId="urn:microsoft.com/office/officeart/2018/2/layout/IconVerticalSolidList"/>
    <dgm:cxn modelId="{8D265D8B-3C0B-496A-BFD3-B29925D736AA}" type="presParOf" srcId="{13B8BC92-DBF2-48B8-B871-184415E7B438}" destId="{E9BE1E41-D312-4EE8-A796-E948EC1993EA}" srcOrd="0" destOrd="0" presId="urn:microsoft.com/office/officeart/2018/2/layout/IconVerticalSolidList"/>
    <dgm:cxn modelId="{51B5D0CC-75CA-4F20-8B2A-B573BAC3F22F}" type="presParOf" srcId="{13B8BC92-DBF2-48B8-B871-184415E7B438}" destId="{ECF5D257-4FF5-4F88-9272-4E06EDA9AC2C}" srcOrd="1" destOrd="0" presId="urn:microsoft.com/office/officeart/2018/2/layout/IconVerticalSolidList"/>
    <dgm:cxn modelId="{31EAC941-4718-4AB2-8B71-4AFCDE7D09D4}" type="presParOf" srcId="{13B8BC92-DBF2-48B8-B871-184415E7B438}" destId="{9E7ECB8D-5700-46C6-B885-BF8382EC7FFA}" srcOrd="2" destOrd="0" presId="urn:microsoft.com/office/officeart/2018/2/layout/IconVerticalSolidList"/>
    <dgm:cxn modelId="{8371FD5D-4F43-452A-A7CE-EFDCA9C3EEE9}" type="presParOf" srcId="{13B8BC92-DBF2-48B8-B871-184415E7B438}" destId="{54B19E55-5051-4789-9516-70C71FB58126}" srcOrd="3" destOrd="0" presId="urn:microsoft.com/office/officeart/2018/2/layout/IconVerticalSolidList"/>
    <dgm:cxn modelId="{B3A90BFB-6F2F-472C-8D65-9B8343E49D4F}" type="presParOf" srcId="{6CA66D55-C15D-42DD-892F-0E546FF87485}" destId="{E1356BF9-5330-44B6-B7C9-91BC50F0588A}" srcOrd="3" destOrd="0" presId="urn:microsoft.com/office/officeart/2018/2/layout/IconVerticalSolidList"/>
    <dgm:cxn modelId="{DD15037F-3CE6-4EFF-B9B3-10CBDB881AC6}" type="presParOf" srcId="{6CA66D55-C15D-42DD-892F-0E546FF87485}" destId="{621FEAA9-FCFA-4A28-8881-343ABB4F6300}" srcOrd="4" destOrd="0" presId="urn:microsoft.com/office/officeart/2018/2/layout/IconVerticalSolidList"/>
    <dgm:cxn modelId="{ED2014DF-DD69-4415-8C99-92EBABA30074}" type="presParOf" srcId="{621FEAA9-FCFA-4A28-8881-343ABB4F6300}" destId="{5FD434BE-958F-43E4-B3AC-58844E498758}" srcOrd="0" destOrd="0" presId="urn:microsoft.com/office/officeart/2018/2/layout/IconVerticalSolidList"/>
    <dgm:cxn modelId="{6E58F908-36DD-447D-BB76-77636B6E96D2}" type="presParOf" srcId="{621FEAA9-FCFA-4A28-8881-343ABB4F6300}" destId="{5DA68055-B089-47DE-BCEB-5C9E84E0BD84}" srcOrd="1" destOrd="0" presId="urn:microsoft.com/office/officeart/2018/2/layout/IconVerticalSolidList"/>
    <dgm:cxn modelId="{FDB65414-FF84-4B2E-940C-A781F46571B2}" type="presParOf" srcId="{621FEAA9-FCFA-4A28-8881-343ABB4F6300}" destId="{746CEE76-6520-49F4-A2F8-57872BD77022}" srcOrd="2" destOrd="0" presId="urn:microsoft.com/office/officeart/2018/2/layout/IconVerticalSolidList"/>
    <dgm:cxn modelId="{9BDEC343-C636-4696-B19F-3C24A8BBD318}" type="presParOf" srcId="{621FEAA9-FCFA-4A28-8881-343ABB4F6300}" destId="{17E754CC-DC44-4818-8508-DDB1BC354289}" srcOrd="3" destOrd="0" presId="urn:microsoft.com/office/officeart/2018/2/layout/IconVerticalSolidList"/>
    <dgm:cxn modelId="{884ECF15-2318-4AC1-9DCC-C5255B16339F}" type="presParOf" srcId="{6CA66D55-C15D-42DD-892F-0E546FF87485}" destId="{3A389808-51D9-4D6C-8E9A-2F26DBFBA1AA}" srcOrd="5" destOrd="0" presId="urn:microsoft.com/office/officeart/2018/2/layout/IconVerticalSolidList"/>
    <dgm:cxn modelId="{5F9AFDF4-AB3C-4191-9FE6-B022F0B4A4F5}" type="presParOf" srcId="{6CA66D55-C15D-42DD-892F-0E546FF87485}" destId="{29CFD330-F340-47E3-8871-12403A249A7E}" srcOrd="6" destOrd="0" presId="urn:microsoft.com/office/officeart/2018/2/layout/IconVerticalSolidList"/>
    <dgm:cxn modelId="{28C1A177-4FC4-4221-B14B-4511B9DC6D55}" type="presParOf" srcId="{29CFD330-F340-47E3-8871-12403A249A7E}" destId="{EEC81D2D-7C0E-41E2-8725-42753DD59401}" srcOrd="0" destOrd="0" presId="urn:microsoft.com/office/officeart/2018/2/layout/IconVerticalSolidList"/>
    <dgm:cxn modelId="{ACEAD08E-2372-40C4-BA30-3C50CAABD58A}" type="presParOf" srcId="{29CFD330-F340-47E3-8871-12403A249A7E}" destId="{846ACCFD-8860-4FC7-BCDE-A429F70FF26D}" srcOrd="1" destOrd="0" presId="urn:microsoft.com/office/officeart/2018/2/layout/IconVerticalSolidList"/>
    <dgm:cxn modelId="{5CF3CD50-4070-48E0-BD0B-DB3BF9B51D47}" type="presParOf" srcId="{29CFD330-F340-47E3-8871-12403A249A7E}" destId="{5E4E263F-4034-4DB7-B675-51BF1AE8309F}" srcOrd="2" destOrd="0" presId="urn:microsoft.com/office/officeart/2018/2/layout/IconVerticalSolidList"/>
    <dgm:cxn modelId="{924CAC7E-EEB7-4928-8851-7EF3F3E1A7ED}" type="presParOf" srcId="{29CFD330-F340-47E3-8871-12403A249A7E}" destId="{A4EC3199-C998-4C54-8B59-6032A96EA45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6F64F03-080A-456F-93C0-FEB7003897F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EC4D03A-7BC4-4D1A-B336-6C2D141C99C2}">
      <dgm:prSet/>
      <dgm:spPr/>
      <dgm:t>
        <a:bodyPr/>
        <a:lstStyle/>
        <a:p>
          <a:r>
            <a:rPr lang="en-US"/>
            <a:t>Mode Collapse</a:t>
          </a:r>
        </a:p>
      </dgm:t>
    </dgm:pt>
    <dgm:pt modelId="{C2EC0ACB-FDA3-4B4A-A99B-7A6389ED6C6B}" type="parTrans" cxnId="{F923CB10-BE2C-46CB-B934-E8533E72C8F1}">
      <dgm:prSet/>
      <dgm:spPr/>
      <dgm:t>
        <a:bodyPr/>
        <a:lstStyle/>
        <a:p>
          <a:endParaRPr lang="en-US"/>
        </a:p>
      </dgm:t>
    </dgm:pt>
    <dgm:pt modelId="{6285D786-6677-4293-9097-31458FAD3EB4}" type="sibTrans" cxnId="{F923CB10-BE2C-46CB-B934-E8533E72C8F1}">
      <dgm:prSet/>
      <dgm:spPr/>
      <dgm:t>
        <a:bodyPr/>
        <a:lstStyle/>
        <a:p>
          <a:endParaRPr lang="en-US"/>
        </a:p>
      </dgm:t>
    </dgm:pt>
    <dgm:pt modelId="{D86BB177-3511-4622-A9A6-D5A4485A48AD}">
      <dgm:prSet/>
      <dgm:spPr/>
      <dgm:t>
        <a:bodyPr/>
        <a:lstStyle/>
        <a:p>
          <a:r>
            <a:rPr lang="en-US"/>
            <a:t>Many more features need to be taken into consideration e.g: company policy, news about the company</a:t>
          </a:r>
        </a:p>
      </dgm:t>
    </dgm:pt>
    <dgm:pt modelId="{B545B34D-5627-432D-8A00-4CB50FBA8532}" type="parTrans" cxnId="{B509CB62-E547-4D0D-9AB2-18C06C41EB2F}">
      <dgm:prSet/>
      <dgm:spPr/>
      <dgm:t>
        <a:bodyPr/>
        <a:lstStyle/>
        <a:p>
          <a:endParaRPr lang="en-US"/>
        </a:p>
      </dgm:t>
    </dgm:pt>
    <dgm:pt modelId="{B4593D01-D244-4DCD-ACF2-7561854DAE36}" type="sibTrans" cxnId="{B509CB62-E547-4D0D-9AB2-18C06C41EB2F}">
      <dgm:prSet/>
      <dgm:spPr/>
      <dgm:t>
        <a:bodyPr/>
        <a:lstStyle/>
        <a:p>
          <a:endParaRPr lang="en-US"/>
        </a:p>
      </dgm:t>
    </dgm:pt>
    <dgm:pt modelId="{9036B2E1-28C0-4381-806D-DBC2670F0ECB}">
      <dgm:prSet/>
      <dgm:spPr/>
      <dgm:t>
        <a:bodyPr/>
        <a:lstStyle/>
        <a:p>
          <a:r>
            <a:rPr lang="en-US"/>
            <a:t>The assumption made is the dataset is Markovian.</a:t>
          </a:r>
        </a:p>
      </dgm:t>
    </dgm:pt>
    <dgm:pt modelId="{018B1067-DDE9-4D3A-9E3F-D0DF529F8FE4}" type="parTrans" cxnId="{2A57FA97-036F-4E9C-A664-B066520B7B44}">
      <dgm:prSet/>
      <dgm:spPr/>
      <dgm:t>
        <a:bodyPr/>
        <a:lstStyle/>
        <a:p>
          <a:endParaRPr lang="en-US"/>
        </a:p>
      </dgm:t>
    </dgm:pt>
    <dgm:pt modelId="{FF7DF6EE-E167-4919-A85C-2EE3B37295C0}" type="sibTrans" cxnId="{2A57FA97-036F-4E9C-A664-B066520B7B44}">
      <dgm:prSet/>
      <dgm:spPr/>
      <dgm:t>
        <a:bodyPr/>
        <a:lstStyle/>
        <a:p>
          <a:endParaRPr lang="en-US"/>
        </a:p>
      </dgm:t>
    </dgm:pt>
    <dgm:pt modelId="{7DBC62CD-316B-4C14-B835-35206F50D017}">
      <dgm:prSet/>
      <dgm:spPr/>
      <dgm:t>
        <a:bodyPr/>
        <a:lstStyle/>
        <a:p>
          <a:r>
            <a:rPr lang="en-US"/>
            <a:t>Have not tested the model on more companies.</a:t>
          </a:r>
        </a:p>
      </dgm:t>
    </dgm:pt>
    <dgm:pt modelId="{9F620AEB-979A-4C41-BBE8-A07A2185D8ED}" type="parTrans" cxnId="{E3FE4AAC-CA51-4183-B286-C46C45E23594}">
      <dgm:prSet/>
      <dgm:spPr/>
      <dgm:t>
        <a:bodyPr/>
        <a:lstStyle/>
        <a:p>
          <a:endParaRPr lang="en-US"/>
        </a:p>
      </dgm:t>
    </dgm:pt>
    <dgm:pt modelId="{D54C3138-0FA1-4887-BA25-F4B22E3655BE}" type="sibTrans" cxnId="{E3FE4AAC-CA51-4183-B286-C46C45E23594}">
      <dgm:prSet/>
      <dgm:spPr/>
      <dgm:t>
        <a:bodyPr/>
        <a:lstStyle/>
        <a:p>
          <a:endParaRPr lang="en-US"/>
        </a:p>
      </dgm:t>
    </dgm:pt>
    <dgm:pt modelId="{7A849F51-A5EE-4D3B-915F-63C8A28AC74D}" type="pres">
      <dgm:prSet presAssocID="{16F64F03-080A-456F-93C0-FEB7003897F2}" presName="root" presStyleCnt="0">
        <dgm:presLayoutVars>
          <dgm:dir/>
          <dgm:resizeHandles val="exact"/>
        </dgm:presLayoutVars>
      </dgm:prSet>
      <dgm:spPr/>
    </dgm:pt>
    <dgm:pt modelId="{132D3121-D6E3-480F-9522-2F145A0B112C}" type="pres">
      <dgm:prSet presAssocID="{8EC4D03A-7BC4-4D1A-B336-6C2D141C99C2}" presName="compNode" presStyleCnt="0"/>
      <dgm:spPr/>
    </dgm:pt>
    <dgm:pt modelId="{E49F8178-08C0-434C-BFA8-F9A8B93AD5FF}" type="pres">
      <dgm:prSet presAssocID="{8EC4D03A-7BC4-4D1A-B336-6C2D141C99C2}" presName="bgRect" presStyleLbl="bgShp" presStyleIdx="0" presStyleCnt="4"/>
      <dgm:spPr/>
    </dgm:pt>
    <dgm:pt modelId="{5057C13E-DF00-4F7D-957C-3E8247C2D661}" type="pres">
      <dgm:prSet presAssocID="{8EC4D03A-7BC4-4D1A-B336-6C2D141C99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07511BC6-FD92-4C79-8460-FABF96EEC1F0}" type="pres">
      <dgm:prSet presAssocID="{8EC4D03A-7BC4-4D1A-B336-6C2D141C99C2}" presName="spaceRect" presStyleCnt="0"/>
      <dgm:spPr/>
    </dgm:pt>
    <dgm:pt modelId="{D80643C5-ECC8-42DD-A3ED-A03F8F68F21A}" type="pres">
      <dgm:prSet presAssocID="{8EC4D03A-7BC4-4D1A-B336-6C2D141C99C2}" presName="parTx" presStyleLbl="revTx" presStyleIdx="0" presStyleCnt="4">
        <dgm:presLayoutVars>
          <dgm:chMax val="0"/>
          <dgm:chPref val="0"/>
        </dgm:presLayoutVars>
      </dgm:prSet>
      <dgm:spPr/>
    </dgm:pt>
    <dgm:pt modelId="{55DD46CE-C7BD-4A4C-BDDB-BE38C29C8046}" type="pres">
      <dgm:prSet presAssocID="{6285D786-6677-4293-9097-31458FAD3EB4}" presName="sibTrans" presStyleCnt="0"/>
      <dgm:spPr/>
    </dgm:pt>
    <dgm:pt modelId="{60D28A59-E472-4A95-B68B-6EFFB6279444}" type="pres">
      <dgm:prSet presAssocID="{D86BB177-3511-4622-A9A6-D5A4485A48AD}" presName="compNode" presStyleCnt="0"/>
      <dgm:spPr/>
    </dgm:pt>
    <dgm:pt modelId="{B86B82FE-5FD5-4B40-B8E4-F04E94413F00}" type="pres">
      <dgm:prSet presAssocID="{D86BB177-3511-4622-A9A6-D5A4485A48AD}" presName="bgRect" presStyleLbl="bgShp" presStyleIdx="1" presStyleCnt="4"/>
      <dgm:spPr/>
    </dgm:pt>
    <dgm:pt modelId="{112F9112-A173-460A-A0C7-9286801E234E}" type="pres">
      <dgm:prSet presAssocID="{D86BB177-3511-4622-A9A6-D5A4485A48A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4DAF3F41-BCE4-4F1F-8FA0-86E1F07CFB65}" type="pres">
      <dgm:prSet presAssocID="{D86BB177-3511-4622-A9A6-D5A4485A48AD}" presName="spaceRect" presStyleCnt="0"/>
      <dgm:spPr/>
    </dgm:pt>
    <dgm:pt modelId="{E1ED20AC-7627-4B87-B8CE-D6E3D5CB3FC8}" type="pres">
      <dgm:prSet presAssocID="{D86BB177-3511-4622-A9A6-D5A4485A48AD}" presName="parTx" presStyleLbl="revTx" presStyleIdx="1" presStyleCnt="4">
        <dgm:presLayoutVars>
          <dgm:chMax val="0"/>
          <dgm:chPref val="0"/>
        </dgm:presLayoutVars>
      </dgm:prSet>
      <dgm:spPr/>
    </dgm:pt>
    <dgm:pt modelId="{19B972C0-8D92-4233-9BC3-4D08386083DB}" type="pres">
      <dgm:prSet presAssocID="{B4593D01-D244-4DCD-ACF2-7561854DAE36}" presName="sibTrans" presStyleCnt="0"/>
      <dgm:spPr/>
    </dgm:pt>
    <dgm:pt modelId="{ABDA6D3B-0A6A-4B82-9D74-3A224EDD810E}" type="pres">
      <dgm:prSet presAssocID="{9036B2E1-28C0-4381-806D-DBC2670F0ECB}" presName="compNode" presStyleCnt="0"/>
      <dgm:spPr/>
    </dgm:pt>
    <dgm:pt modelId="{638181FE-6F27-431C-8B36-B341530A474C}" type="pres">
      <dgm:prSet presAssocID="{9036B2E1-28C0-4381-806D-DBC2670F0ECB}" presName="bgRect" presStyleLbl="bgShp" presStyleIdx="2" presStyleCnt="4"/>
      <dgm:spPr/>
    </dgm:pt>
    <dgm:pt modelId="{DC736C66-FB6A-4105-B65C-0A6BCBFAA611}" type="pres">
      <dgm:prSet presAssocID="{9036B2E1-28C0-4381-806D-DBC2670F0E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B969E7E-938C-408C-AB87-5F7EFA47079B}" type="pres">
      <dgm:prSet presAssocID="{9036B2E1-28C0-4381-806D-DBC2670F0ECB}" presName="spaceRect" presStyleCnt="0"/>
      <dgm:spPr/>
    </dgm:pt>
    <dgm:pt modelId="{2A30AF03-E3C1-496B-ABD7-0E4506864B35}" type="pres">
      <dgm:prSet presAssocID="{9036B2E1-28C0-4381-806D-DBC2670F0ECB}" presName="parTx" presStyleLbl="revTx" presStyleIdx="2" presStyleCnt="4">
        <dgm:presLayoutVars>
          <dgm:chMax val="0"/>
          <dgm:chPref val="0"/>
        </dgm:presLayoutVars>
      </dgm:prSet>
      <dgm:spPr/>
    </dgm:pt>
    <dgm:pt modelId="{0E5828BA-35C7-4C13-9DD7-BDD62B5C73AB}" type="pres">
      <dgm:prSet presAssocID="{FF7DF6EE-E167-4919-A85C-2EE3B37295C0}" presName="sibTrans" presStyleCnt="0"/>
      <dgm:spPr/>
    </dgm:pt>
    <dgm:pt modelId="{0B66671A-FDB7-4079-9FCA-246E87685820}" type="pres">
      <dgm:prSet presAssocID="{7DBC62CD-316B-4C14-B835-35206F50D017}" presName="compNode" presStyleCnt="0"/>
      <dgm:spPr/>
    </dgm:pt>
    <dgm:pt modelId="{7D28A364-2A1D-43F6-A43C-EA5D87BD819D}" type="pres">
      <dgm:prSet presAssocID="{7DBC62CD-316B-4C14-B835-35206F50D017}" presName="bgRect" presStyleLbl="bgShp" presStyleIdx="3" presStyleCnt="4"/>
      <dgm:spPr/>
    </dgm:pt>
    <dgm:pt modelId="{BD659F25-6964-48EC-AD5C-8FA9DBA346E2}" type="pres">
      <dgm:prSet presAssocID="{7DBC62CD-316B-4C14-B835-35206F50D0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C28FA36E-ABE2-4EE4-9568-216CDEE76EA8}" type="pres">
      <dgm:prSet presAssocID="{7DBC62CD-316B-4C14-B835-35206F50D017}" presName="spaceRect" presStyleCnt="0"/>
      <dgm:spPr/>
    </dgm:pt>
    <dgm:pt modelId="{427BA2C7-DB36-4C88-8098-21E69D7655F2}" type="pres">
      <dgm:prSet presAssocID="{7DBC62CD-316B-4C14-B835-35206F50D017}" presName="parTx" presStyleLbl="revTx" presStyleIdx="3" presStyleCnt="4">
        <dgm:presLayoutVars>
          <dgm:chMax val="0"/>
          <dgm:chPref val="0"/>
        </dgm:presLayoutVars>
      </dgm:prSet>
      <dgm:spPr/>
    </dgm:pt>
  </dgm:ptLst>
  <dgm:cxnLst>
    <dgm:cxn modelId="{F923CB10-BE2C-46CB-B934-E8533E72C8F1}" srcId="{16F64F03-080A-456F-93C0-FEB7003897F2}" destId="{8EC4D03A-7BC4-4D1A-B336-6C2D141C99C2}" srcOrd="0" destOrd="0" parTransId="{C2EC0ACB-FDA3-4B4A-A99B-7A6389ED6C6B}" sibTransId="{6285D786-6677-4293-9097-31458FAD3EB4}"/>
    <dgm:cxn modelId="{26D21F16-B902-49BB-A560-5D2C4EF2905F}" type="presOf" srcId="{16F64F03-080A-456F-93C0-FEB7003897F2}" destId="{7A849F51-A5EE-4D3B-915F-63C8A28AC74D}" srcOrd="0" destOrd="0" presId="urn:microsoft.com/office/officeart/2018/2/layout/IconVerticalSolidList"/>
    <dgm:cxn modelId="{ECEBD61A-EC5F-40B5-99D1-D24D006EE1BA}" type="presOf" srcId="{8EC4D03A-7BC4-4D1A-B336-6C2D141C99C2}" destId="{D80643C5-ECC8-42DD-A3ED-A03F8F68F21A}" srcOrd="0" destOrd="0" presId="urn:microsoft.com/office/officeart/2018/2/layout/IconVerticalSolidList"/>
    <dgm:cxn modelId="{3FA22B3A-CFA7-48CA-A106-045F879D2F26}" type="presOf" srcId="{D86BB177-3511-4622-A9A6-D5A4485A48AD}" destId="{E1ED20AC-7627-4B87-B8CE-D6E3D5CB3FC8}" srcOrd="0" destOrd="0" presId="urn:microsoft.com/office/officeart/2018/2/layout/IconVerticalSolidList"/>
    <dgm:cxn modelId="{B509CB62-E547-4D0D-9AB2-18C06C41EB2F}" srcId="{16F64F03-080A-456F-93C0-FEB7003897F2}" destId="{D86BB177-3511-4622-A9A6-D5A4485A48AD}" srcOrd="1" destOrd="0" parTransId="{B545B34D-5627-432D-8A00-4CB50FBA8532}" sibTransId="{B4593D01-D244-4DCD-ACF2-7561854DAE36}"/>
    <dgm:cxn modelId="{4DD40E6C-1456-4507-AA7E-3E3D6EACDFCD}" type="presOf" srcId="{9036B2E1-28C0-4381-806D-DBC2670F0ECB}" destId="{2A30AF03-E3C1-496B-ABD7-0E4506864B35}" srcOrd="0" destOrd="0" presId="urn:microsoft.com/office/officeart/2018/2/layout/IconVerticalSolidList"/>
    <dgm:cxn modelId="{2A57FA97-036F-4E9C-A664-B066520B7B44}" srcId="{16F64F03-080A-456F-93C0-FEB7003897F2}" destId="{9036B2E1-28C0-4381-806D-DBC2670F0ECB}" srcOrd="2" destOrd="0" parTransId="{018B1067-DDE9-4D3A-9E3F-D0DF529F8FE4}" sibTransId="{FF7DF6EE-E167-4919-A85C-2EE3B37295C0}"/>
    <dgm:cxn modelId="{E3FE4AAC-CA51-4183-B286-C46C45E23594}" srcId="{16F64F03-080A-456F-93C0-FEB7003897F2}" destId="{7DBC62CD-316B-4C14-B835-35206F50D017}" srcOrd="3" destOrd="0" parTransId="{9F620AEB-979A-4C41-BBE8-A07A2185D8ED}" sibTransId="{D54C3138-0FA1-4887-BA25-F4B22E3655BE}"/>
    <dgm:cxn modelId="{8BF5A4DF-2AA6-472E-9678-9CEBE3540C3C}" type="presOf" srcId="{7DBC62CD-316B-4C14-B835-35206F50D017}" destId="{427BA2C7-DB36-4C88-8098-21E69D7655F2}" srcOrd="0" destOrd="0" presId="urn:microsoft.com/office/officeart/2018/2/layout/IconVerticalSolidList"/>
    <dgm:cxn modelId="{8B1CDD50-70B4-4211-912E-41C460EC8A95}" type="presParOf" srcId="{7A849F51-A5EE-4D3B-915F-63C8A28AC74D}" destId="{132D3121-D6E3-480F-9522-2F145A0B112C}" srcOrd="0" destOrd="0" presId="urn:microsoft.com/office/officeart/2018/2/layout/IconVerticalSolidList"/>
    <dgm:cxn modelId="{D0C25D7D-3CCC-4744-A784-623E4B11D00C}" type="presParOf" srcId="{132D3121-D6E3-480F-9522-2F145A0B112C}" destId="{E49F8178-08C0-434C-BFA8-F9A8B93AD5FF}" srcOrd="0" destOrd="0" presId="urn:microsoft.com/office/officeart/2018/2/layout/IconVerticalSolidList"/>
    <dgm:cxn modelId="{108D2FAD-961E-4F97-90C0-815AFE286716}" type="presParOf" srcId="{132D3121-D6E3-480F-9522-2F145A0B112C}" destId="{5057C13E-DF00-4F7D-957C-3E8247C2D661}" srcOrd="1" destOrd="0" presId="urn:microsoft.com/office/officeart/2018/2/layout/IconVerticalSolidList"/>
    <dgm:cxn modelId="{54161BC2-93B0-46D7-8616-5F44DBB1F18A}" type="presParOf" srcId="{132D3121-D6E3-480F-9522-2F145A0B112C}" destId="{07511BC6-FD92-4C79-8460-FABF96EEC1F0}" srcOrd="2" destOrd="0" presId="urn:microsoft.com/office/officeart/2018/2/layout/IconVerticalSolidList"/>
    <dgm:cxn modelId="{59A8D1C1-FA21-4C41-B510-5F48AD52C5A0}" type="presParOf" srcId="{132D3121-D6E3-480F-9522-2F145A0B112C}" destId="{D80643C5-ECC8-42DD-A3ED-A03F8F68F21A}" srcOrd="3" destOrd="0" presId="urn:microsoft.com/office/officeart/2018/2/layout/IconVerticalSolidList"/>
    <dgm:cxn modelId="{26AF3F4A-269C-4042-97E5-8463DCFC3235}" type="presParOf" srcId="{7A849F51-A5EE-4D3B-915F-63C8A28AC74D}" destId="{55DD46CE-C7BD-4A4C-BDDB-BE38C29C8046}" srcOrd="1" destOrd="0" presId="urn:microsoft.com/office/officeart/2018/2/layout/IconVerticalSolidList"/>
    <dgm:cxn modelId="{974FB3DB-BA5D-4EC6-B1DA-7E74C9F7D28A}" type="presParOf" srcId="{7A849F51-A5EE-4D3B-915F-63C8A28AC74D}" destId="{60D28A59-E472-4A95-B68B-6EFFB6279444}" srcOrd="2" destOrd="0" presId="urn:microsoft.com/office/officeart/2018/2/layout/IconVerticalSolidList"/>
    <dgm:cxn modelId="{87EA4DBA-A4EB-4C37-82B6-51649EBEB19E}" type="presParOf" srcId="{60D28A59-E472-4A95-B68B-6EFFB6279444}" destId="{B86B82FE-5FD5-4B40-B8E4-F04E94413F00}" srcOrd="0" destOrd="0" presId="urn:microsoft.com/office/officeart/2018/2/layout/IconVerticalSolidList"/>
    <dgm:cxn modelId="{E4421E30-E84A-4672-AA5D-3AC28638EAB5}" type="presParOf" srcId="{60D28A59-E472-4A95-B68B-6EFFB6279444}" destId="{112F9112-A173-460A-A0C7-9286801E234E}" srcOrd="1" destOrd="0" presId="urn:microsoft.com/office/officeart/2018/2/layout/IconVerticalSolidList"/>
    <dgm:cxn modelId="{EACE5E3A-9BF5-4C0A-B583-E2609468D848}" type="presParOf" srcId="{60D28A59-E472-4A95-B68B-6EFFB6279444}" destId="{4DAF3F41-BCE4-4F1F-8FA0-86E1F07CFB65}" srcOrd="2" destOrd="0" presId="urn:microsoft.com/office/officeart/2018/2/layout/IconVerticalSolidList"/>
    <dgm:cxn modelId="{E08DAA64-C100-4AAF-8F9F-654B832A9768}" type="presParOf" srcId="{60D28A59-E472-4A95-B68B-6EFFB6279444}" destId="{E1ED20AC-7627-4B87-B8CE-D6E3D5CB3FC8}" srcOrd="3" destOrd="0" presId="urn:microsoft.com/office/officeart/2018/2/layout/IconVerticalSolidList"/>
    <dgm:cxn modelId="{35257577-185C-4A8E-A018-3B27F7D9EA67}" type="presParOf" srcId="{7A849F51-A5EE-4D3B-915F-63C8A28AC74D}" destId="{19B972C0-8D92-4233-9BC3-4D08386083DB}" srcOrd="3" destOrd="0" presId="urn:microsoft.com/office/officeart/2018/2/layout/IconVerticalSolidList"/>
    <dgm:cxn modelId="{94B7912B-4DFB-45C7-9609-FEE4AA54EC34}" type="presParOf" srcId="{7A849F51-A5EE-4D3B-915F-63C8A28AC74D}" destId="{ABDA6D3B-0A6A-4B82-9D74-3A224EDD810E}" srcOrd="4" destOrd="0" presId="urn:microsoft.com/office/officeart/2018/2/layout/IconVerticalSolidList"/>
    <dgm:cxn modelId="{F04919FC-D420-4645-B228-07C95F7BBAD6}" type="presParOf" srcId="{ABDA6D3B-0A6A-4B82-9D74-3A224EDD810E}" destId="{638181FE-6F27-431C-8B36-B341530A474C}" srcOrd="0" destOrd="0" presId="urn:microsoft.com/office/officeart/2018/2/layout/IconVerticalSolidList"/>
    <dgm:cxn modelId="{9B5AEEBF-A425-4C26-8F45-B7C143368B8C}" type="presParOf" srcId="{ABDA6D3B-0A6A-4B82-9D74-3A224EDD810E}" destId="{DC736C66-FB6A-4105-B65C-0A6BCBFAA611}" srcOrd="1" destOrd="0" presId="urn:microsoft.com/office/officeart/2018/2/layout/IconVerticalSolidList"/>
    <dgm:cxn modelId="{9BB6FEE4-4BF5-4358-B976-6F2D6769FE73}" type="presParOf" srcId="{ABDA6D3B-0A6A-4B82-9D74-3A224EDD810E}" destId="{FB969E7E-938C-408C-AB87-5F7EFA47079B}" srcOrd="2" destOrd="0" presId="urn:microsoft.com/office/officeart/2018/2/layout/IconVerticalSolidList"/>
    <dgm:cxn modelId="{C771B9FB-48D0-4FFC-8251-00068EC9EC61}" type="presParOf" srcId="{ABDA6D3B-0A6A-4B82-9D74-3A224EDD810E}" destId="{2A30AF03-E3C1-496B-ABD7-0E4506864B35}" srcOrd="3" destOrd="0" presId="urn:microsoft.com/office/officeart/2018/2/layout/IconVerticalSolidList"/>
    <dgm:cxn modelId="{351D47A9-A2DB-488F-B434-BCC1BA8EBCF5}" type="presParOf" srcId="{7A849F51-A5EE-4D3B-915F-63C8A28AC74D}" destId="{0E5828BA-35C7-4C13-9DD7-BDD62B5C73AB}" srcOrd="5" destOrd="0" presId="urn:microsoft.com/office/officeart/2018/2/layout/IconVerticalSolidList"/>
    <dgm:cxn modelId="{2F92A4B6-7E10-402A-96F7-832B4CE0C720}" type="presParOf" srcId="{7A849F51-A5EE-4D3B-915F-63C8A28AC74D}" destId="{0B66671A-FDB7-4079-9FCA-246E87685820}" srcOrd="6" destOrd="0" presId="urn:microsoft.com/office/officeart/2018/2/layout/IconVerticalSolidList"/>
    <dgm:cxn modelId="{6B7A43B4-0470-43EB-A20F-9827C1B80C3E}" type="presParOf" srcId="{0B66671A-FDB7-4079-9FCA-246E87685820}" destId="{7D28A364-2A1D-43F6-A43C-EA5D87BD819D}" srcOrd="0" destOrd="0" presId="urn:microsoft.com/office/officeart/2018/2/layout/IconVerticalSolidList"/>
    <dgm:cxn modelId="{38A751E6-8D82-405F-9108-18904F86C6C9}" type="presParOf" srcId="{0B66671A-FDB7-4079-9FCA-246E87685820}" destId="{BD659F25-6964-48EC-AD5C-8FA9DBA346E2}" srcOrd="1" destOrd="0" presId="urn:microsoft.com/office/officeart/2018/2/layout/IconVerticalSolidList"/>
    <dgm:cxn modelId="{D0087989-3100-42DC-B8DA-7E7CB8D2C70D}" type="presParOf" srcId="{0B66671A-FDB7-4079-9FCA-246E87685820}" destId="{C28FA36E-ABE2-4EE4-9568-216CDEE76EA8}" srcOrd="2" destOrd="0" presId="urn:microsoft.com/office/officeart/2018/2/layout/IconVerticalSolidList"/>
    <dgm:cxn modelId="{7A810959-37DB-4C65-BF03-C3BFA4D933BB}" type="presParOf" srcId="{0B66671A-FDB7-4079-9FCA-246E87685820}" destId="{427BA2C7-DB36-4C88-8098-21E69D7655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9D19E50-5263-406B-AC53-38443AA9C223}" type="doc">
      <dgm:prSet loTypeId="urn:microsoft.com/office/officeart/2016/7/layout/BasicLinearProcessNumbered" loCatId="process" qsTypeId="urn:microsoft.com/office/officeart/2005/8/quickstyle/simple1" qsCatId="simple" csTypeId="urn:microsoft.com/office/officeart/2005/8/colors/colorful5" csCatId="colorful" phldr="1"/>
      <dgm:spPr/>
      <dgm:t>
        <a:bodyPr/>
        <a:lstStyle/>
        <a:p>
          <a:endParaRPr lang="en-US"/>
        </a:p>
      </dgm:t>
    </dgm:pt>
    <dgm:pt modelId="{59AA8335-7211-4DAF-9556-86A25C2DE82D}">
      <dgm:prSet/>
      <dgm:spPr/>
      <dgm:t>
        <a:bodyPr/>
        <a:lstStyle/>
        <a:p>
          <a:r>
            <a:rPr lang="en-US" dirty="0"/>
            <a:t>For the next minute predictions, the results of the proposed models are comparable to that of the Regression techniques but beats the LSTM model.</a:t>
          </a:r>
        </a:p>
      </dgm:t>
    </dgm:pt>
    <dgm:pt modelId="{BEA74214-33C6-497E-96DF-5164B27EA011}" type="parTrans" cxnId="{B347D24F-AF10-48A3-B6D2-824EFC9CE272}">
      <dgm:prSet/>
      <dgm:spPr/>
      <dgm:t>
        <a:bodyPr/>
        <a:lstStyle/>
        <a:p>
          <a:endParaRPr lang="en-US"/>
        </a:p>
      </dgm:t>
    </dgm:pt>
    <dgm:pt modelId="{D5A72D81-807B-495F-947F-952C8E701734}" type="sibTrans" cxnId="{B347D24F-AF10-48A3-B6D2-824EFC9CE272}">
      <dgm:prSet phldrT="1" phldr="0"/>
      <dgm:spPr/>
      <dgm:t>
        <a:bodyPr/>
        <a:lstStyle/>
        <a:p>
          <a:r>
            <a:rPr lang="en-US"/>
            <a:t>1</a:t>
          </a:r>
        </a:p>
      </dgm:t>
    </dgm:pt>
    <dgm:pt modelId="{80E43839-12E4-4D92-BDFA-8483D4D09463}">
      <dgm:prSet/>
      <dgm:spPr/>
      <dgm:t>
        <a:bodyPr/>
        <a:lstStyle/>
        <a:p>
          <a:r>
            <a:rPr lang="en-US" dirty="0"/>
            <a:t>For the third-day and the seventh-day predictions, the results of the proposed model are superior than the results of all the other techniques.</a:t>
          </a:r>
        </a:p>
      </dgm:t>
    </dgm:pt>
    <dgm:pt modelId="{04D0A8B4-FE09-4ABA-9D8B-8444ABA4BB9E}" type="parTrans" cxnId="{E04295D1-AD0A-4E29-83EB-9042AB22362E}">
      <dgm:prSet/>
      <dgm:spPr/>
      <dgm:t>
        <a:bodyPr/>
        <a:lstStyle/>
        <a:p>
          <a:endParaRPr lang="en-US"/>
        </a:p>
      </dgm:t>
    </dgm:pt>
    <dgm:pt modelId="{DC142D2D-C8F0-4775-A8D7-A1A489B41BC9}" type="sibTrans" cxnId="{E04295D1-AD0A-4E29-83EB-9042AB22362E}">
      <dgm:prSet phldrT="2" phldr="0"/>
      <dgm:spPr/>
      <dgm:t>
        <a:bodyPr/>
        <a:lstStyle/>
        <a:p>
          <a:r>
            <a:rPr lang="en-US"/>
            <a:t>2</a:t>
          </a:r>
        </a:p>
      </dgm:t>
    </dgm:pt>
    <dgm:pt modelId="{E75D0613-A55C-4986-A8B8-82A2699D4197}" type="pres">
      <dgm:prSet presAssocID="{F9D19E50-5263-406B-AC53-38443AA9C223}" presName="Name0" presStyleCnt="0">
        <dgm:presLayoutVars>
          <dgm:animLvl val="lvl"/>
          <dgm:resizeHandles val="exact"/>
        </dgm:presLayoutVars>
      </dgm:prSet>
      <dgm:spPr/>
    </dgm:pt>
    <dgm:pt modelId="{068B352A-BD3A-4FFD-8B1B-CE9A5BF15387}" type="pres">
      <dgm:prSet presAssocID="{59AA8335-7211-4DAF-9556-86A25C2DE82D}" presName="compositeNode" presStyleCnt="0">
        <dgm:presLayoutVars>
          <dgm:bulletEnabled val="1"/>
        </dgm:presLayoutVars>
      </dgm:prSet>
      <dgm:spPr/>
    </dgm:pt>
    <dgm:pt modelId="{B3D7FE00-78D8-469C-8657-CB3402D4A1C2}" type="pres">
      <dgm:prSet presAssocID="{59AA8335-7211-4DAF-9556-86A25C2DE82D}" presName="bgRect" presStyleLbl="bgAccFollowNode1" presStyleIdx="0" presStyleCnt="2"/>
      <dgm:spPr/>
    </dgm:pt>
    <dgm:pt modelId="{6F72993B-B3E9-4ED1-A7A9-608BBC9A75EF}" type="pres">
      <dgm:prSet presAssocID="{D5A72D81-807B-495F-947F-952C8E701734}" presName="sibTransNodeCircle" presStyleLbl="alignNode1" presStyleIdx="0" presStyleCnt="4">
        <dgm:presLayoutVars>
          <dgm:chMax val="0"/>
          <dgm:bulletEnabled/>
        </dgm:presLayoutVars>
      </dgm:prSet>
      <dgm:spPr/>
    </dgm:pt>
    <dgm:pt modelId="{64E3DA80-02E3-4EA5-852D-1876DAA85CF7}" type="pres">
      <dgm:prSet presAssocID="{59AA8335-7211-4DAF-9556-86A25C2DE82D}" presName="bottomLine" presStyleLbl="alignNode1" presStyleIdx="1" presStyleCnt="4">
        <dgm:presLayoutVars/>
      </dgm:prSet>
      <dgm:spPr/>
    </dgm:pt>
    <dgm:pt modelId="{AD191F07-6FD0-476A-9749-7EB82409FCB9}" type="pres">
      <dgm:prSet presAssocID="{59AA8335-7211-4DAF-9556-86A25C2DE82D}" presName="nodeText" presStyleLbl="bgAccFollowNode1" presStyleIdx="0" presStyleCnt="2">
        <dgm:presLayoutVars>
          <dgm:bulletEnabled val="1"/>
        </dgm:presLayoutVars>
      </dgm:prSet>
      <dgm:spPr/>
    </dgm:pt>
    <dgm:pt modelId="{5004AB45-B088-41E4-BFC5-958BFC74F3E8}" type="pres">
      <dgm:prSet presAssocID="{D5A72D81-807B-495F-947F-952C8E701734}" presName="sibTrans" presStyleCnt="0"/>
      <dgm:spPr/>
    </dgm:pt>
    <dgm:pt modelId="{F0938677-9BA3-48C9-B003-C86E28EB8BE8}" type="pres">
      <dgm:prSet presAssocID="{80E43839-12E4-4D92-BDFA-8483D4D09463}" presName="compositeNode" presStyleCnt="0">
        <dgm:presLayoutVars>
          <dgm:bulletEnabled val="1"/>
        </dgm:presLayoutVars>
      </dgm:prSet>
      <dgm:spPr/>
    </dgm:pt>
    <dgm:pt modelId="{376B0D1C-5271-4E3F-B1F8-2AA2DAE0A1C2}" type="pres">
      <dgm:prSet presAssocID="{80E43839-12E4-4D92-BDFA-8483D4D09463}" presName="bgRect" presStyleLbl="bgAccFollowNode1" presStyleIdx="1" presStyleCnt="2"/>
      <dgm:spPr/>
    </dgm:pt>
    <dgm:pt modelId="{CE4A6FD4-EE25-4537-8A78-740A758EB2A4}" type="pres">
      <dgm:prSet presAssocID="{DC142D2D-C8F0-4775-A8D7-A1A489B41BC9}" presName="sibTransNodeCircle" presStyleLbl="alignNode1" presStyleIdx="2" presStyleCnt="4">
        <dgm:presLayoutVars>
          <dgm:chMax val="0"/>
          <dgm:bulletEnabled/>
        </dgm:presLayoutVars>
      </dgm:prSet>
      <dgm:spPr/>
    </dgm:pt>
    <dgm:pt modelId="{7C22EBF2-967D-498C-A0C6-06C01D5B89F4}" type="pres">
      <dgm:prSet presAssocID="{80E43839-12E4-4D92-BDFA-8483D4D09463}" presName="bottomLine" presStyleLbl="alignNode1" presStyleIdx="3" presStyleCnt="4">
        <dgm:presLayoutVars/>
      </dgm:prSet>
      <dgm:spPr/>
    </dgm:pt>
    <dgm:pt modelId="{0C917515-34D8-44AA-8F0A-8F19988AA26C}" type="pres">
      <dgm:prSet presAssocID="{80E43839-12E4-4D92-BDFA-8483D4D09463}" presName="nodeText" presStyleLbl="bgAccFollowNode1" presStyleIdx="1" presStyleCnt="2">
        <dgm:presLayoutVars>
          <dgm:bulletEnabled val="1"/>
        </dgm:presLayoutVars>
      </dgm:prSet>
      <dgm:spPr/>
    </dgm:pt>
  </dgm:ptLst>
  <dgm:cxnLst>
    <dgm:cxn modelId="{9025486E-5A1B-4D6D-A1C7-3A2F9C97DC9F}" type="presOf" srcId="{59AA8335-7211-4DAF-9556-86A25C2DE82D}" destId="{B3D7FE00-78D8-469C-8657-CB3402D4A1C2}" srcOrd="0" destOrd="0" presId="urn:microsoft.com/office/officeart/2016/7/layout/BasicLinearProcessNumbered"/>
    <dgm:cxn modelId="{B347D24F-AF10-48A3-B6D2-824EFC9CE272}" srcId="{F9D19E50-5263-406B-AC53-38443AA9C223}" destId="{59AA8335-7211-4DAF-9556-86A25C2DE82D}" srcOrd="0" destOrd="0" parTransId="{BEA74214-33C6-497E-96DF-5164B27EA011}" sibTransId="{D5A72D81-807B-495F-947F-952C8E701734}"/>
    <dgm:cxn modelId="{D5672455-2D7F-41B3-88B8-0B2877018046}" type="presOf" srcId="{80E43839-12E4-4D92-BDFA-8483D4D09463}" destId="{0C917515-34D8-44AA-8F0A-8F19988AA26C}" srcOrd="1" destOrd="0" presId="urn:microsoft.com/office/officeart/2016/7/layout/BasicLinearProcessNumbered"/>
    <dgm:cxn modelId="{8051B999-D71E-4CBD-8EE0-2061CB9FF737}" type="presOf" srcId="{F9D19E50-5263-406B-AC53-38443AA9C223}" destId="{E75D0613-A55C-4986-A8B8-82A2699D4197}" srcOrd="0" destOrd="0" presId="urn:microsoft.com/office/officeart/2016/7/layout/BasicLinearProcessNumbered"/>
    <dgm:cxn modelId="{BD0992B7-3176-4156-84FD-1BA3706D8330}" type="presOf" srcId="{59AA8335-7211-4DAF-9556-86A25C2DE82D}" destId="{AD191F07-6FD0-476A-9749-7EB82409FCB9}" srcOrd="1" destOrd="0" presId="urn:microsoft.com/office/officeart/2016/7/layout/BasicLinearProcessNumbered"/>
    <dgm:cxn modelId="{4E2166CA-D9EF-4214-A9DA-5F54422AED44}" type="presOf" srcId="{DC142D2D-C8F0-4775-A8D7-A1A489B41BC9}" destId="{CE4A6FD4-EE25-4537-8A78-740A758EB2A4}" srcOrd="0" destOrd="0" presId="urn:microsoft.com/office/officeart/2016/7/layout/BasicLinearProcessNumbered"/>
    <dgm:cxn modelId="{EA5540CF-B0D7-4737-83FE-A230666CF3EB}" type="presOf" srcId="{80E43839-12E4-4D92-BDFA-8483D4D09463}" destId="{376B0D1C-5271-4E3F-B1F8-2AA2DAE0A1C2}" srcOrd="0" destOrd="0" presId="urn:microsoft.com/office/officeart/2016/7/layout/BasicLinearProcessNumbered"/>
    <dgm:cxn modelId="{E04295D1-AD0A-4E29-83EB-9042AB22362E}" srcId="{F9D19E50-5263-406B-AC53-38443AA9C223}" destId="{80E43839-12E4-4D92-BDFA-8483D4D09463}" srcOrd="1" destOrd="0" parTransId="{04D0A8B4-FE09-4ABA-9D8B-8444ABA4BB9E}" sibTransId="{DC142D2D-C8F0-4775-A8D7-A1A489B41BC9}"/>
    <dgm:cxn modelId="{9EF4F9E1-7EB5-4647-959D-8BE5FBDEFDF2}" type="presOf" srcId="{D5A72D81-807B-495F-947F-952C8E701734}" destId="{6F72993B-B3E9-4ED1-A7A9-608BBC9A75EF}" srcOrd="0" destOrd="0" presId="urn:microsoft.com/office/officeart/2016/7/layout/BasicLinearProcessNumbered"/>
    <dgm:cxn modelId="{9EB1248E-AEF4-4ED6-B841-EA6D0BB5769A}" type="presParOf" srcId="{E75D0613-A55C-4986-A8B8-82A2699D4197}" destId="{068B352A-BD3A-4FFD-8B1B-CE9A5BF15387}" srcOrd="0" destOrd="0" presId="urn:microsoft.com/office/officeart/2016/7/layout/BasicLinearProcessNumbered"/>
    <dgm:cxn modelId="{1B45174B-1306-47F8-B6BB-69010E8AF96A}" type="presParOf" srcId="{068B352A-BD3A-4FFD-8B1B-CE9A5BF15387}" destId="{B3D7FE00-78D8-469C-8657-CB3402D4A1C2}" srcOrd="0" destOrd="0" presId="urn:microsoft.com/office/officeart/2016/7/layout/BasicLinearProcessNumbered"/>
    <dgm:cxn modelId="{D6F6DA16-109F-4CC8-B418-0AED4165412C}" type="presParOf" srcId="{068B352A-BD3A-4FFD-8B1B-CE9A5BF15387}" destId="{6F72993B-B3E9-4ED1-A7A9-608BBC9A75EF}" srcOrd="1" destOrd="0" presId="urn:microsoft.com/office/officeart/2016/7/layout/BasicLinearProcessNumbered"/>
    <dgm:cxn modelId="{99B5F739-8FEC-4B3B-9927-59422B05993A}" type="presParOf" srcId="{068B352A-BD3A-4FFD-8B1B-CE9A5BF15387}" destId="{64E3DA80-02E3-4EA5-852D-1876DAA85CF7}" srcOrd="2" destOrd="0" presId="urn:microsoft.com/office/officeart/2016/7/layout/BasicLinearProcessNumbered"/>
    <dgm:cxn modelId="{C72E6576-A116-4209-8D8D-B2BA0EF8BCD8}" type="presParOf" srcId="{068B352A-BD3A-4FFD-8B1B-CE9A5BF15387}" destId="{AD191F07-6FD0-476A-9749-7EB82409FCB9}" srcOrd="3" destOrd="0" presId="urn:microsoft.com/office/officeart/2016/7/layout/BasicLinearProcessNumbered"/>
    <dgm:cxn modelId="{3DA3515B-9763-497C-9153-8BA5F3755B70}" type="presParOf" srcId="{E75D0613-A55C-4986-A8B8-82A2699D4197}" destId="{5004AB45-B088-41E4-BFC5-958BFC74F3E8}" srcOrd="1" destOrd="0" presId="urn:microsoft.com/office/officeart/2016/7/layout/BasicLinearProcessNumbered"/>
    <dgm:cxn modelId="{235A22D1-D25E-4EB1-841B-C20F8965D87A}" type="presParOf" srcId="{E75D0613-A55C-4986-A8B8-82A2699D4197}" destId="{F0938677-9BA3-48C9-B003-C86E28EB8BE8}" srcOrd="2" destOrd="0" presId="urn:microsoft.com/office/officeart/2016/7/layout/BasicLinearProcessNumbered"/>
    <dgm:cxn modelId="{F8DA2FE6-0EB2-4EBA-842D-C623124C6C24}" type="presParOf" srcId="{F0938677-9BA3-48C9-B003-C86E28EB8BE8}" destId="{376B0D1C-5271-4E3F-B1F8-2AA2DAE0A1C2}" srcOrd="0" destOrd="0" presId="urn:microsoft.com/office/officeart/2016/7/layout/BasicLinearProcessNumbered"/>
    <dgm:cxn modelId="{2DED30D5-19E9-42BB-BC64-D76672EC2280}" type="presParOf" srcId="{F0938677-9BA3-48C9-B003-C86E28EB8BE8}" destId="{CE4A6FD4-EE25-4537-8A78-740A758EB2A4}" srcOrd="1" destOrd="0" presId="urn:microsoft.com/office/officeart/2016/7/layout/BasicLinearProcessNumbered"/>
    <dgm:cxn modelId="{06496FAE-10D9-4BF6-813A-EF0A2D585B7E}" type="presParOf" srcId="{F0938677-9BA3-48C9-B003-C86E28EB8BE8}" destId="{7C22EBF2-967D-498C-A0C6-06C01D5B89F4}" srcOrd="2" destOrd="0" presId="urn:microsoft.com/office/officeart/2016/7/layout/BasicLinearProcessNumbered"/>
    <dgm:cxn modelId="{D59606A0-9DA5-4267-A191-5B8CBF90BCBE}" type="presParOf" srcId="{F0938677-9BA3-48C9-B003-C86E28EB8BE8}" destId="{0C917515-34D8-44AA-8F0A-8F19988AA26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93B552F-6E82-4689-9F8A-44896648A39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6B42ED4-F147-42CA-8E5E-CC544933FC9B}">
      <dgm:prSet/>
      <dgm:spPr/>
      <dgm:t>
        <a:bodyPr/>
        <a:lstStyle/>
        <a:p>
          <a:pPr>
            <a:lnSpc>
              <a:spcPct val="100000"/>
            </a:lnSpc>
          </a:pPr>
          <a:r>
            <a:rPr lang="en-US"/>
            <a:t>2 Datasets</a:t>
          </a:r>
        </a:p>
      </dgm:t>
    </dgm:pt>
    <dgm:pt modelId="{27A720AC-FB07-4278-B05B-C868959984D7}" type="parTrans" cxnId="{C0B85F9B-36DE-4BCC-AD04-60DE01C5F7EB}">
      <dgm:prSet/>
      <dgm:spPr/>
      <dgm:t>
        <a:bodyPr/>
        <a:lstStyle/>
        <a:p>
          <a:endParaRPr lang="en-US"/>
        </a:p>
      </dgm:t>
    </dgm:pt>
    <dgm:pt modelId="{F2541F14-DD43-45F8-9076-1DAA7995CE68}" type="sibTrans" cxnId="{C0B85F9B-36DE-4BCC-AD04-60DE01C5F7EB}">
      <dgm:prSet/>
      <dgm:spPr/>
      <dgm:t>
        <a:bodyPr/>
        <a:lstStyle/>
        <a:p>
          <a:endParaRPr lang="en-US"/>
        </a:p>
      </dgm:t>
    </dgm:pt>
    <dgm:pt modelId="{AE5B9A10-4AE8-452A-AC47-3B11C7B9A448}">
      <dgm:prSet/>
      <dgm:spPr/>
      <dgm:t>
        <a:bodyPr/>
        <a:lstStyle/>
        <a:p>
          <a:pPr>
            <a:lnSpc>
              <a:spcPct val="100000"/>
            </a:lnSpc>
          </a:pPr>
          <a:r>
            <a:rPr lang="en-US" dirty="0"/>
            <a:t>3 features used to make heat maps</a:t>
          </a:r>
        </a:p>
      </dgm:t>
    </dgm:pt>
    <dgm:pt modelId="{D26F5A1C-308E-482F-A297-C2C290F77F37}" type="parTrans" cxnId="{530C9C71-A0D1-4257-AA9F-5BF7C0A8EFDA}">
      <dgm:prSet/>
      <dgm:spPr/>
      <dgm:t>
        <a:bodyPr/>
        <a:lstStyle/>
        <a:p>
          <a:endParaRPr lang="en-US"/>
        </a:p>
      </dgm:t>
    </dgm:pt>
    <dgm:pt modelId="{1D664128-13EE-4CA3-A9FE-1F7AC1C90639}" type="sibTrans" cxnId="{530C9C71-A0D1-4257-AA9F-5BF7C0A8EFDA}">
      <dgm:prSet/>
      <dgm:spPr/>
      <dgm:t>
        <a:bodyPr/>
        <a:lstStyle/>
        <a:p>
          <a:endParaRPr lang="en-US"/>
        </a:p>
      </dgm:t>
    </dgm:pt>
    <dgm:pt modelId="{2566E0AF-E8AC-40B8-AE10-9683D2999667}" type="pres">
      <dgm:prSet presAssocID="{E93B552F-6E82-4689-9F8A-44896648A39C}" presName="root" presStyleCnt="0">
        <dgm:presLayoutVars>
          <dgm:dir/>
          <dgm:resizeHandles val="exact"/>
        </dgm:presLayoutVars>
      </dgm:prSet>
      <dgm:spPr/>
    </dgm:pt>
    <dgm:pt modelId="{80C3EBBA-73A1-4EC6-9463-23715B90114E}" type="pres">
      <dgm:prSet presAssocID="{06B42ED4-F147-42CA-8E5E-CC544933FC9B}" presName="compNode" presStyleCnt="0"/>
      <dgm:spPr/>
    </dgm:pt>
    <dgm:pt modelId="{EF0A79D2-0D59-409A-8E24-1DB3FFC6E75D}" type="pres">
      <dgm:prSet presAssocID="{06B42ED4-F147-42CA-8E5E-CC544933FC9B}" presName="bgRect" presStyleLbl="bgShp" presStyleIdx="0" presStyleCnt="2"/>
      <dgm:spPr/>
    </dgm:pt>
    <dgm:pt modelId="{7449EDA7-D9ED-4DA1-B63D-12E89126B2F0}" type="pres">
      <dgm:prSet presAssocID="{06B42ED4-F147-42CA-8E5E-CC544933FC9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72379E7-F4E3-4DE4-92AA-FC321C19A18B}" type="pres">
      <dgm:prSet presAssocID="{06B42ED4-F147-42CA-8E5E-CC544933FC9B}" presName="spaceRect" presStyleCnt="0"/>
      <dgm:spPr/>
    </dgm:pt>
    <dgm:pt modelId="{4FDDAF7C-81F3-405E-B495-E9584D2BBD39}" type="pres">
      <dgm:prSet presAssocID="{06B42ED4-F147-42CA-8E5E-CC544933FC9B}" presName="parTx" presStyleLbl="revTx" presStyleIdx="0" presStyleCnt="2">
        <dgm:presLayoutVars>
          <dgm:chMax val="0"/>
          <dgm:chPref val="0"/>
        </dgm:presLayoutVars>
      </dgm:prSet>
      <dgm:spPr/>
    </dgm:pt>
    <dgm:pt modelId="{FDD88725-D0A8-413C-B9E5-A9DECE940986}" type="pres">
      <dgm:prSet presAssocID="{F2541F14-DD43-45F8-9076-1DAA7995CE68}" presName="sibTrans" presStyleCnt="0"/>
      <dgm:spPr/>
    </dgm:pt>
    <dgm:pt modelId="{A2006C0B-AC22-4E5F-A232-DCBC243F8870}" type="pres">
      <dgm:prSet presAssocID="{AE5B9A10-4AE8-452A-AC47-3B11C7B9A448}" presName="compNode" presStyleCnt="0"/>
      <dgm:spPr/>
    </dgm:pt>
    <dgm:pt modelId="{E914FC26-C705-402F-94CE-7A5FFB22AECF}" type="pres">
      <dgm:prSet presAssocID="{AE5B9A10-4AE8-452A-AC47-3B11C7B9A448}" presName="bgRect" presStyleLbl="bgShp" presStyleIdx="1" presStyleCnt="2"/>
      <dgm:spPr/>
    </dgm:pt>
    <dgm:pt modelId="{3EDB55E0-668B-489A-A01F-C0210D532571}" type="pres">
      <dgm:prSet presAssocID="{AE5B9A10-4AE8-452A-AC47-3B11C7B9A44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3D359D6-086F-4E04-93BF-E58B2C8BC5A8}" type="pres">
      <dgm:prSet presAssocID="{AE5B9A10-4AE8-452A-AC47-3B11C7B9A448}" presName="spaceRect" presStyleCnt="0"/>
      <dgm:spPr/>
    </dgm:pt>
    <dgm:pt modelId="{34BF9E11-2326-4016-85F2-A492C9C6F212}" type="pres">
      <dgm:prSet presAssocID="{AE5B9A10-4AE8-452A-AC47-3B11C7B9A448}" presName="parTx" presStyleLbl="revTx" presStyleIdx="1" presStyleCnt="2">
        <dgm:presLayoutVars>
          <dgm:chMax val="0"/>
          <dgm:chPref val="0"/>
        </dgm:presLayoutVars>
      </dgm:prSet>
      <dgm:spPr/>
    </dgm:pt>
  </dgm:ptLst>
  <dgm:cxnLst>
    <dgm:cxn modelId="{B3465204-8B44-4390-9B46-22E9B97AC250}" type="presOf" srcId="{06B42ED4-F147-42CA-8E5E-CC544933FC9B}" destId="{4FDDAF7C-81F3-405E-B495-E9584D2BBD39}" srcOrd="0" destOrd="0" presId="urn:microsoft.com/office/officeart/2018/2/layout/IconVerticalSolidList"/>
    <dgm:cxn modelId="{06092F05-1E37-4F23-98F9-EFE3B970EEE4}" type="presOf" srcId="{E93B552F-6E82-4689-9F8A-44896648A39C}" destId="{2566E0AF-E8AC-40B8-AE10-9683D2999667}" srcOrd="0" destOrd="0" presId="urn:microsoft.com/office/officeart/2018/2/layout/IconVerticalSolidList"/>
    <dgm:cxn modelId="{530C9C71-A0D1-4257-AA9F-5BF7C0A8EFDA}" srcId="{E93B552F-6E82-4689-9F8A-44896648A39C}" destId="{AE5B9A10-4AE8-452A-AC47-3B11C7B9A448}" srcOrd="1" destOrd="0" parTransId="{D26F5A1C-308E-482F-A297-C2C290F77F37}" sibTransId="{1D664128-13EE-4CA3-A9FE-1F7AC1C90639}"/>
    <dgm:cxn modelId="{C0B85F9B-36DE-4BCC-AD04-60DE01C5F7EB}" srcId="{E93B552F-6E82-4689-9F8A-44896648A39C}" destId="{06B42ED4-F147-42CA-8E5E-CC544933FC9B}" srcOrd="0" destOrd="0" parTransId="{27A720AC-FB07-4278-B05B-C868959984D7}" sibTransId="{F2541F14-DD43-45F8-9076-1DAA7995CE68}"/>
    <dgm:cxn modelId="{F12C1BF7-C8DC-405C-BF52-25E497B8045C}" type="presOf" srcId="{AE5B9A10-4AE8-452A-AC47-3B11C7B9A448}" destId="{34BF9E11-2326-4016-85F2-A492C9C6F212}" srcOrd="0" destOrd="0" presId="urn:microsoft.com/office/officeart/2018/2/layout/IconVerticalSolidList"/>
    <dgm:cxn modelId="{8BF9CC72-1760-4AD8-941A-4D4B786D4FF5}" type="presParOf" srcId="{2566E0AF-E8AC-40B8-AE10-9683D2999667}" destId="{80C3EBBA-73A1-4EC6-9463-23715B90114E}" srcOrd="0" destOrd="0" presId="urn:microsoft.com/office/officeart/2018/2/layout/IconVerticalSolidList"/>
    <dgm:cxn modelId="{DE794C02-ADD8-4193-92E1-1B4064A8EAB8}" type="presParOf" srcId="{80C3EBBA-73A1-4EC6-9463-23715B90114E}" destId="{EF0A79D2-0D59-409A-8E24-1DB3FFC6E75D}" srcOrd="0" destOrd="0" presId="urn:microsoft.com/office/officeart/2018/2/layout/IconVerticalSolidList"/>
    <dgm:cxn modelId="{8E89AABD-23A9-4294-901F-E3CFBF9F044A}" type="presParOf" srcId="{80C3EBBA-73A1-4EC6-9463-23715B90114E}" destId="{7449EDA7-D9ED-4DA1-B63D-12E89126B2F0}" srcOrd="1" destOrd="0" presId="urn:microsoft.com/office/officeart/2018/2/layout/IconVerticalSolidList"/>
    <dgm:cxn modelId="{7643AE16-B5E5-430B-8474-73DA5E3ACD5F}" type="presParOf" srcId="{80C3EBBA-73A1-4EC6-9463-23715B90114E}" destId="{672379E7-F4E3-4DE4-92AA-FC321C19A18B}" srcOrd="2" destOrd="0" presId="urn:microsoft.com/office/officeart/2018/2/layout/IconVerticalSolidList"/>
    <dgm:cxn modelId="{A5BF733B-EF71-40D8-A54F-4EC70BD76060}" type="presParOf" srcId="{80C3EBBA-73A1-4EC6-9463-23715B90114E}" destId="{4FDDAF7C-81F3-405E-B495-E9584D2BBD39}" srcOrd="3" destOrd="0" presId="urn:microsoft.com/office/officeart/2018/2/layout/IconVerticalSolidList"/>
    <dgm:cxn modelId="{8FAB7A0F-2D63-46B9-BF6F-E703B35608CD}" type="presParOf" srcId="{2566E0AF-E8AC-40B8-AE10-9683D2999667}" destId="{FDD88725-D0A8-413C-B9E5-A9DECE940986}" srcOrd="1" destOrd="0" presId="urn:microsoft.com/office/officeart/2018/2/layout/IconVerticalSolidList"/>
    <dgm:cxn modelId="{ECAD1C96-2DEC-475E-9891-F6CE4F87F36E}" type="presParOf" srcId="{2566E0AF-E8AC-40B8-AE10-9683D2999667}" destId="{A2006C0B-AC22-4E5F-A232-DCBC243F8870}" srcOrd="2" destOrd="0" presId="urn:microsoft.com/office/officeart/2018/2/layout/IconVerticalSolidList"/>
    <dgm:cxn modelId="{C9C9FA33-19B8-45F5-B22A-2BE99EB1C5A7}" type="presParOf" srcId="{A2006C0B-AC22-4E5F-A232-DCBC243F8870}" destId="{E914FC26-C705-402F-94CE-7A5FFB22AECF}" srcOrd="0" destOrd="0" presId="urn:microsoft.com/office/officeart/2018/2/layout/IconVerticalSolidList"/>
    <dgm:cxn modelId="{8FAD21F6-E8A7-4B05-AD5D-E891935019D2}" type="presParOf" srcId="{A2006C0B-AC22-4E5F-A232-DCBC243F8870}" destId="{3EDB55E0-668B-489A-A01F-C0210D532571}" srcOrd="1" destOrd="0" presId="urn:microsoft.com/office/officeart/2018/2/layout/IconVerticalSolidList"/>
    <dgm:cxn modelId="{641965CA-8BE3-44AA-BA9B-FB18ED45BC34}" type="presParOf" srcId="{A2006C0B-AC22-4E5F-A232-DCBC243F8870}" destId="{93D359D6-086F-4E04-93BF-E58B2C8BC5A8}" srcOrd="2" destOrd="0" presId="urn:microsoft.com/office/officeart/2018/2/layout/IconVerticalSolidList"/>
    <dgm:cxn modelId="{18952999-3F0D-45AC-BFBE-E778CF0A2A5B}" type="presParOf" srcId="{A2006C0B-AC22-4E5F-A232-DCBC243F8870}" destId="{34BF9E11-2326-4016-85F2-A492C9C6F21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BBC952E-BED5-4F4A-ADBA-FDD2F1555A2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A73753F-DF3F-4ECC-AD3C-F1A0C55AB392}">
      <dgm:prSet/>
      <dgm:spPr/>
      <dgm:t>
        <a:bodyPr/>
        <a:lstStyle/>
        <a:p>
          <a:r>
            <a:rPr lang="en-US"/>
            <a:t>Cincinnati Dataset</a:t>
          </a:r>
        </a:p>
      </dgm:t>
    </dgm:pt>
    <dgm:pt modelId="{AB3A3350-DDEA-4D86-9C72-7CEEEF101773}" type="parTrans" cxnId="{ED6E7226-D36F-4D22-9496-828AAC87C866}">
      <dgm:prSet/>
      <dgm:spPr/>
      <dgm:t>
        <a:bodyPr/>
        <a:lstStyle/>
        <a:p>
          <a:endParaRPr lang="en-US"/>
        </a:p>
      </dgm:t>
    </dgm:pt>
    <dgm:pt modelId="{3E09048D-FE11-4179-A581-02D4CEE40A4E}" type="sibTrans" cxnId="{ED6E7226-D36F-4D22-9496-828AAC87C866}">
      <dgm:prSet/>
      <dgm:spPr/>
      <dgm:t>
        <a:bodyPr/>
        <a:lstStyle/>
        <a:p>
          <a:endParaRPr lang="en-US"/>
        </a:p>
      </dgm:t>
    </dgm:pt>
    <dgm:pt modelId="{74BE83DC-03B6-43CE-B911-9D2A70A4E648}">
      <dgm:prSet/>
      <dgm:spPr/>
      <dgm:t>
        <a:bodyPr/>
        <a:lstStyle/>
        <a:p>
          <a:r>
            <a:rPr lang="en-US"/>
            <a:t>Launched by the City of Cincinnati and contains detailed information regarding an Opioid-related incident in Cincinnati (Cincinnati 2019).</a:t>
          </a:r>
        </a:p>
      </dgm:t>
    </dgm:pt>
    <dgm:pt modelId="{E2E0251A-4633-4884-BF4F-CB7D7E6DC1A5}" type="parTrans" cxnId="{61013DF7-F2A7-405D-8B8C-F1D103596C71}">
      <dgm:prSet/>
      <dgm:spPr/>
      <dgm:t>
        <a:bodyPr/>
        <a:lstStyle/>
        <a:p>
          <a:endParaRPr lang="en-US"/>
        </a:p>
      </dgm:t>
    </dgm:pt>
    <dgm:pt modelId="{18C1BA21-CB16-4930-AA94-CDB265026C8D}" type="sibTrans" cxnId="{61013DF7-F2A7-405D-8B8C-F1D103596C71}">
      <dgm:prSet/>
      <dgm:spPr/>
      <dgm:t>
        <a:bodyPr/>
        <a:lstStyle/>
        <a:p>
          <a:endParaRPr lang="en-US"/>
        </a:p>
      </dgm:t>
    </dgm:pt>
    <dgm:pt modelId="{1AE28CCB-E661-4780-8260-C188F554C89A}">
      <dgm:prSet/>
      <dgm:spPr/>
      <dgm:t>
        <a:bodyPr/>
        <a:lstStyle/>
        <a:p>
          <a:r>
            <a:rPr lang="en-US" dirty="0"/>
            <a:t>Incidences ranging from January 2016 till May 2019. </a:t>
          </a:r>
        </a:p>
      </dgm:t>
    </dgm:pt>
    <dgm:pt modelId="{68311AB8-2BD8-48DD-9234-5B949A5495A5}" type="parTrans" cxnId="{FEB900B9-98DF-496C-97BA-EA03E7FA8F5C}">
      <dgm:prSet/>
      <dgm:spPr/>
      <dgm:t>
        <a:bodyPr/>
        <a:lstStyle/>
        <a:p>
          <a:endParaRPr lang="en-US"/>
        </a:p>
      </dgm:t>
    </dgm:pt>
    <dgm:pt modelId="{F79FEAA0-5872-4087-AA6E-2518300D0AE2}" type="sibTrans" cxnId="{FEB900B9-98DF-496C-97BA-EA03E7FA8F5C}">
      <dgm:prSet/>
      <dgm:spPr/>
      <dgm:t>
        <a:bodyPr/>
        <a:lstStyle/>
        <a:p>
          <a:endParaRPr lang="en-US"/>
        </a:p>
      </dgm:t>
    </dgm:pt>
    <dgm:pt modelId="{EE39E6D8-2369-4FBA-BDC2-5344D3AC2E02}">
      <dgm:prSet/>
      <dgm:spPr/>
      <dgm:t>
        <a:bodyPr/>
        <a:lstStyle/>
        <a:p>
          <a:r>
            <a:rPr lang="en-US"/>
            <a:t>Has 7191 recorded Opioid incidences spanning 1235 days.</a:t>
          </a:r>
        </a:p>
      </dgm:t>
    </dgm:pt>
    <dgm:pt modelId="{3B812052-45E1-44B3-A832-B105BFC94572}" type="parTrans" cxnId="{0FF4F2E5-F298-4051-8A2F-AD74ED86925C}">
      <dgm:prSet/>
      <dgm:spPr/>
      <dgm:t>
        <a:bodyPr/>
        <a:lstStyle/>
        <a:p>
          <a:endParaRPr lang="en-US"/>
        </a:p>
      </dgm:t>
    </dgm:pt>
    <dgm:pt modelId="{4263B2ED-EAFD-406D-ACC8-331C24EEF694}" type="sibTrans" cxnId="{0FF4F2E5-F298-4051-8A2F-AD74ED86925C}">
      <dgm:prSet/>
      <dgm:spPr/>
      <dgm:t>
        <a:bodyPr/>
        <a:lstStyle/>
        <a:p>
          <a:endParaRPr lang="en-US"/>
        </a:p>
      </dgm:t>
    </dgm:pt>
    <dgm:pt modelId="{8A5BB701-B445-4B6D-B66A-B33309CBC4FF}">
      <dgm:prSet/>
      <dgm:spPr/>
      <dgm:t>
        <a:bodyPr/>
        <a:lstStyle/>
        <a:p>
          <a:r>
            <a:rPr lang="en-US"/>
            <a:t>Connecticut Dataset</a:t>
          </a:r>
        </a:p>
      </dgm:t>
    </dgm:pt>
    <dgm:pt modelId="{C2028BDC-B7FD-4A52-91E3-9D742B2BC3B9}" type="parTrans" cxnId="{E2CD3AEF-1DB9-4738-9EAB-55FB9AE1E2D4}">
      <dgm:prSet/>
      <dgm:spPr/>
      <dgm:t>
        <a:bodyPr/>
        <a:lstStyle/>
        <a:p>
          <a:endParaRPr lang="en-US"/>
        </a:p>
      </dgm:t>
    </dgm:pt>
    <dgm:pt modelId="{5C32BB7B-8A16-4559-BA36-58B679F64F90}" type="sibTrans" cxnId="{E2CD3AEF-1DB9-4738-9EAB-55FB9AE1E2D4}">
      <dgm:prSet/>
      <dgm:spPr/>
      <dgm:t>
        <a:bodyPr/>
        <a:lstStyle/>
        <a:p>
          <a:endParaRPr lang="en-US"/>
        </a:p>
      </dgm:t>
    </dgm:pt>
    <dgm:pt modelId="{96921B31-5516-416B-8BAF-29671325E71C}">
      <dgm:prSet/>
      <dgm:spPr/>
      <dgm:t>
        <a:bodyPr/>
        <a:lstStyle/>
        <a:p>
          <a:r>
            <a:rPr lang="en-US"/>
            <a:t>Launched by the State of Connecticut and contains detailed information regarding an Opioid-related incident in Connecticut (Connecticut 2019).</a:t>
          </a:r>
        </a:p>
      </dgm:t>
    </dgm:pt>
    <dgm:pt modelId="{66C575A9-CE87-4430-A1E3-592814201296}" type="parTrans" cxnId="{C41268A6-929A-4097-8BBC-A928FBAE3A45}">
      <dgm:prSet/>
      <dgm:spPr/>
      <dgm:t>
        <a:bodyPr/>
        <a:lstStyle/>
        <a:p>
          <a:endParaRPr lang="en-US"/>
        </a:p>
      </dgm:t>
    </dgm:pt>
    <dgm:pt modelId="{F154E208-C731-45C0-84EC-D016E10DB6FC}" type="sibTrans" cxnId="{C41268A6-929A-4097-8BBC-A928FBAE3A45}">
      <dgm:prSet/>
      <dgm:spPr/>
      <dgm:t>
        <a:bodyPr/>
        <a:lstStyle/>
        <a:p>
          <a:endParaRPr lang="en-US"/>
        </a:p>
      </dgm:t>
    </dgm:pt>
    <dgm:pt modelId="{8F91A4A9-64F4-48C2-8B29-5280910D29FA}">
      <dgm:prSet/>
      <dgm:spPr/>
      <dgm:t>
        <a:bodyPr/>
        <a:lstStyle/>
        <a:p>
          <a:r>
            <a:rPr lang="en-US" dirty="0"/>
            <a:t>Has 1612 mortality records.</a:t>
          </a:r>
        </a:p>
      </dgm:t>
    </dgm:pt>
    <dgm:pt modelId="{CEEEA000-6F19-481C-AE47-39C8F89A3EA6}" type="parTrans" cxnId="{CE672B5D-8632-4465-8FB9-E6D36A10256E}">
      <dgm:prSet/>
      <dgm:spPr/>
      <dgm:t>
        <a:bodyPr/>
        <a:lstStyle/>
        <a:p>
          <a:endParaRPr lang="en-US"/>
        </a:p>
      </dgm:t>
    </dgm:pt>
    <dgm:pt modelId="{794BEE26-F02D-4A20-8B5B-3BE397F48AB6}" type="sibTrans" cxnId="{CE672B5D-8632-4465-8FB9-E6D36A10256E}">
      <dgm:prSet/>
      <dgm:spPr/>
      <dgm:t>
        <a:bodyPr/>
        <a:lstStyle/>
        <a:p>
          <a:endParaRPr lang="en-US"/>
        </a:p>
      </dgm:t>
    </dgm:pt>
    <dgm:pt modelId="{3CAB68BF-89C6-4DEE-99FC-4DAA8AA875F9}">
      <dgm:prSet/>
      <dgm:spPr/>
      <dgm:t>
        <a:bodyPr/>
        <a:lstStyle/>
        <a:p>
          <a:r>
            <a:rPr lang="en-US" dirty="0"/>
            <a:t>Incidences ranging from January 2012 to December 2017.</a:t>
          </a:r>
        </a:p>
      </dgm:t>
    </dgm:pt>
    <dgm:pt modelId="{E25FD474-6220-4C9F-A277-07C9D2556F89}" type="parTrans" cxnId="{2B20461F-00AA-459B-BB48-E201369CB605}">
      <dgm:prSet/>
      <dgm:spPr/>
    </dgm:pt>
    <dgm:pt modelId="{F4D0086B-80D5-4FB1-B613-DD02275F315B}" type="sibTrans" cxnId="{2B20461F-00AA-459B-BB48-E201369CB605}">
      <dgm:prSet/>
      <dgm:spPr/>
    </dgm:pt>
    <dgm:pt modelId="{49D2D82A-BE41-42B0-AD9D-796EDF69B938}" type="pres">
      <dgm:prSet presAssocID="{8BBC952E-BED5-4F4A-ADBA-FDD2F1555A22}" presName="linear" presStyleCnt="0">
        <dgm:presLayoutVars>
          <dgm:animLvl val="lvl"/>
          <dgm:resizeHandles val="exact"/>
        </dgm:presLayoutVars>
      </dgm:prSet>
      <dgm:spPr/>
    </dgm:pt>
    <dgm:pt modelId="{9C4904FB-F7CE-46A0-8123-1807E001779C}" type="pres">
      <dgm:prSet presAssocID="{7A73753F-DF3F-4ECC-AD3C-F1A0C55AB392}" presName="parentText" presStyleLbl="node1" presStyleIdx="0" presStyleCnt="2">
        <dgm:presLayoutVars>
          <dgm:chMax val="0"/>
          <dgm:bulletEnabled val="1"/>
        </dgm:presLayoutVars>
      </dgm:prSet>
      <dgm:spPr/>
    </dgm:pt>
    <dgm:pt modelId="{E22B0A5E-7D7C-4A03-B7FF-01DCEB97714D}" type="pres">
      <dgm:prSet presAssocID="{7A73753F-DF3F-4ECC-AD3C-F1A0C55AB392}" presName="childText" presStyleLbl="revTx" presStyleIdx="0" presStyleCnt="2">
        <dgm:presLayoutVars>
          <dgm:bulletEnabled val="1"/>
        </dgm:presLayoutVars>
      </dgm:prSet>
      <dgm:spPr/>
    </dgm:pt>
    <dgm:pt modelId="{18CD1B47-71DC-4EC4-BCF4-8D578C8C21C3}" type="pres">
      <dgm:prSet presAssocID="{8A5BB701-B445-4B6D-B66A-B33309CBC4FF}" presName="parentText" presStyleLbl="node1" presStyleIdx="1" presStyleCnt="2">
        <dgm:presLayoutVars>
          <dgm:chMax val="0"/>
          <dgm:bulletEnabled val="1"/>
        </dgm:presLayoutVars>
      </dgm:prSet>
      <dgm:spPr/>
    </dgm:pt>
    <dgm:pt modelId="{E6D151E1-C0D8-42AE-9CFE-0F6ECB8433CF}" type="pres">
      <dgm:prSet presAssocID="{8A5BB701-B445-4B6D-B66A-B33309CBC4FF}" presName="childText" presStyleLbl="revTx" presStyleIdx="1" presStyleCnt="2">
        <dgm:presLayoutVars>
          <dgm:bulletEnabled val="1"/>
        </dgm:presLayoutVars>
      </dgm:prSet>
      <dgm:spPr/>
    </dgm:pt>
  </dgm:ptLst>
  <dgm:cxnLst>
    <dgm:cxn modelId="{DE782F16-3D76-4B89-BD44-1459D32D68FF}" type="presOf" srcId="{74BE83DC-03B6-43CE-B911-9D2A70A4E648}" destId="{E22B0A5E-7D7C-4A03-B7FF-01DCEB97714D}" srcOrd="0" destOrd="0" presId="urn:microsoft.com/office/officeart/2005/8/layout/vList2"/>
    <dgm:cxn modelId="{6902E018-9DDE-4CE2-8655-BC28D4D618B8}" type="presOf" srcId="{7A73753F-DF3F-4ECC-AD3C-F1A0C55AB392}" destId="{9C4904FB-F7CE-46A0-8123-1807E001779C}" srcOrd="0" destOrd="0" presId="urn:microsoft.com/office/officeart/2005/8/layout/vList2"/>
    <dgm:cxn modelId="{2B20461F-00AA-459B-BB48-E201369CB605}" srcId="{8A5BB701-B445-4B6D-B66A-B33309CBC4FF}" destId="{3CAB68BF-89C6-4DEE-99FC-4DAA8AA875F9}" srcOrd="1" destOrd="0" parTransId="{E25FD474-6220-4C9F-A277-07C9D2556F89}" sibTransId="{F4D0086B-80D5-4FB1-B613-DD02275F315B}"/>
    <dgm:cxn modelId="{ED6E7226-D36F-4D22-9496-828AAC87C866}" srcId="{8BBC952E-BED5-4F4A-ADBA-FDD2F1555A22}" destId="{7A73753F-DF3F-4ECC-AD3C-F1A0C55AB392}" srcOrd="0" destOrd="0" parTransId="{AB3A3350-DDEA-4D86-9C72-7CEEEF101773}" sibTransId="{3E09048D-FE11-4179-A581-02D4CEE40A4E}"/>
    <dgm:cxn modelId="{BFC30031-A6A4-4628-86B4-E3E8C548ABEE}" type="presOf" srcId="{EE39E6D8-2369-4FBA-BDC2-5344D3AC2E02}" destId="{E22B0A5E-7D7C-4A03-B7FF-01DCEB97714D}" srcOrd="0" destOrd="2" presId="urn:microsoft.com/office/officeart/2005/8/layout/vList2"/>
    <dgm:cxn modelId="{215ABF3E-F024-4182-BAF6-8E4816FBFF7C}" type="presOf" srcId="{8BBC952E-BED5-4F4A-ADBA-FDD2F1555A22}" destId="{49D2D82A-BE41-42B0-AD9D-796EDF69B938}" srcOrd="0" destOrd="0" presId="urn:microsoft.com/office/officeart/2005/8/layout/vList2"/>
    <dgm:cxn modelId="{CE672B5D-8632-4465-8FB9-E6D36A10256E}" srcId="{8A5BB701-B445-4B6D-B66A-B33309CBC4FF}" destId="{8F91A4A9-64F4-48C2-8B29-5280910D29FA}" srcOrd="2" destOrd="0" parTransId="{CEEEA000-6F19-481C-AE47-39C8F89A3EA6}" sibTransId="{794BEE26-F02D-4A20-8B5B-3BE397F48AB6}"/>
    <dgm:cxn modelId="{41772D7A-33E0-4B38-9406-16672AAD13C5}" type="presOf" srcId="{8A5BB701-B445-4B6D-B66A-B33309CBC4FF}" destId="{18CD1B47-71DC-4EC4-BCF4-8D578C8C21C3}" srcOrd="0" destOrd="0" presId="urn:microsoft.com/office/officeart/2005/8/layout/vList2"/>
    <dgm:cxn modelId="{CB84378E-CF68-4054-89CE-B4AAAD438692}" type="presOf" srcId="{96921B31-5516-416B-8BAF-29671325E71C}" destId="{E6D151E1-C0D8-42AE-9CFE-0F6ECB8433CF}" srcOrd="0" destOrd="0" presId="urn:microsoft.com/office/officeart/2005/8/layout/vList2"/>
    <dgm:cxn modelId="{C41268A6-929A-4097-8BBC-A928FBAE3A45}" srcId="{8A5BB701-B445-4B6D-B66A-B33309CBC4FF}" destId="{96921B31-5516-416B-8BAF-29671325E71C}" srcOrd="0" destOrd="0" parTransId="{66C575A9-CE87-4430-A1E3-592814201296}" sibTransId="{F154E208-C731-45C0-84EC-D016E10DB6FC}"/>
    <dgm:cxn modelId="{FEB900B9-98DF-496C-97BA-EA03E7FA8F5C}" srcId="{7A73753F-DF3F-4ECC-AD3C-F1A0C55AB392}" destId="{1AE28CCB-E661-4780-8260-C188F554C89A}" srcOrd="1" destOrd="0" parTransId="{68311AB8-2BD8-48DD-9234-5B949A5495A5}" sibTransId="{F79FEAA0-5872-4087-AA6E-2518300D0AE2}"/>
    <dgm:cxn modelId="{033D25C8-B477-4A2D-BEA1-AE3D2893DDEA}" type="presOf" srcId="{3CAB68BF-89C6-4DEE-99FC-4DAA8AA875F9}" destId="{E6D151E1-C0D8-42AE-9CFE-0F6ECB8433CF}" srcOrd="0" destOrd="1" presId="urn:microsoft.com/office/officeart/2005/8/layout/vList2"/>
    <dgm:cxn modelId="{56B010D6-D1BF-4BA6-B20F-C93C443769CC}" type="presOf" srcId="{1AE28CCB-E661-4780-8260-C188F554C89A}" destId="{E22B0A5E-7D7C-4A03-B7FF-01DCEB97714D}" srcOrd="0" destOrd="1" presId="urn:microsoft.com/office/officeart/2005/8/layout/vList2"/>
    <dgm:cxn modelId="{0FF4F2E5-F298-4051-8A2F-AD74ED86925C}" srcId="{7A73753F-DF3F-4ECC-AD3C-F1A0C55AB392}" destId="{EE39E6D8-2369-4FBA-BDC2-5344D3AC2E02}" srcOrd="2" destOrd="0" parTransId="{3B812052-45E1-44B3-A832-B105BFC94572}" sibTransId="{4263B2ED-EAFD-406D-ACC8-331C24EEF694}"/>
    <dgm:cxn modelId="{D7EFD4ED-7C4A-4924-8963-E35756E1F864}" type="presOf" srcId="{8F91A4A9-64F4-48C2-8B29-5280910D29FA}" destId="{E6D151E1-C0D8-42AE-9CFE-0F6ECB8433CF}" srcOrd="0" destOrd="2" presId="urn:microsoft.com/office/officeart/2005/8/layout/vList2"/>
    <dgm:cxn modelId="{E2CD3AEF-1DB9-4738-9EAB-55FB9AE1E2D4}" srcId="{8BBC952E-BED5-4F4A-ADBA-FDD2F1555A22}" destId="{8A5BB701-B445-4B6D-B66A-B33309CBC4FF}" srcOrd="1" destOrd="0" parTransId="{C2028BDC-B7FD-4A52-91E3-9D742B2BC3B9}" sibTransId="{5C32BB7B-8A16-4559-BA36-58B679F64F90}"/>
    <dgm:cxn modelId="{61013DF7-F2A7-405D-8B8C-F1D103596C71}" srcId="{7A73753F-DF3F-4ECC-AD3C-F1A0C55AB392}" destId="{74BE83DC-03B6-43CE-B911-9D2A70A4E648}" srcOrd="0" destOrd="0" parTransId="{E2E0251A-4633-4884-BF4F-CB7D7E6DC1A5}" sibTransId="{18C1BA21-CB16-4930-AA94-CDB265026C8D}"/>
    <dgm:cxn modelId="{C3FD9260-1F6D-46A5-82E6-C6788D74B4DA}" type="presParOf" srcId="{49D2D82A-BE41-42B0-AD9D-796EDF69B938}" destId="{9C4904FB-F7CE-46A0-8123-1807E001779C}" srcOrd="0" destOrd="0" presId="urn:microsoft.com/office/officeart/2005/8/layout/vList2"/>
    <dgm:cxn modelId="{696C99CE-FC54-431C-BFDD-61E29490A5B9}" type="presParOf" srcId="{49D2D82A-BE41-42B0-AD9D-796EDF69B938}" destId="{E22B0A5E-7D7C-4A03-B7FF-01DCEB97714D}" srcOrd="1" destOrd="0" presId="urn:microsoft.com/office/officeart/2005/8/layout/vList2"/>
    <dgm:cxn modelId="{8B2953AB-2371-4B90-B108-073986037ED2}" type="presParOf" srcId="{49D2D82A-BE41-42B0-AD9D-796EDF69B938}" destId="{18CD1B47-71DC-4EC4-BCF4-8D578C8C21C3}" srcOrd="2" destOrd="0" presId="urn:microsoft.com/office/officeart/2005/8/layout/vList2"/>
    <dgm:cxn modelId="{05F68CF5-50E1-480D-A15E-25856521A8FF}" type="presParOf" srcId="{49D2D82A-BE41-42B0-AD9D-796EDF69B938}" destId="{E6D151E1-C0D8-42AE-9CFE-0F6ECB8433C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7825AA4-65DD-4ED2-A57B-FC8393E803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BD68621-71C1-48D2-87CA-04EE39FAFE1B}">
      <dgm:prSet/>
      <dgm:spPr/>
      <dgm:t>
        <a:bodyPr/>
        <a:lstStyle/>
        <a:p>
          <a:pPr>
            <a:lnSpc>
              <a:spcPct val="100000"/>
            </a:lnSpc>
          </a:pPr>
          <a:r>
            <a:rPr lang="en-US" b="1"/>
            <a:t>Latitude coordinates</a:t>
          </a:r>
          <a:r>
            <a:rPr lang="en-US"/>
            <a:t> of Opioid Incident Occurrence</a:t>
          </a:r>
        </a:p>
      </dgm:t>
    </dgm:pt>
    <dgm:pt modelId="{017B9B21-FF01-473B-A0E6-146009D315CA}" type="parTrans" cxnId="{E93A8328-4E65-44B2-A0E6-CDEDB4505AF1}">
      <dgm:prSet/>
      <dgm:spPr/>
      <dgm:t>
        <a:bodyPr/>
        <a:lstStyle/>
        <a:p>
          <a:endParaRPr lang="en-US"/>
        </a:p>
      </dgm:t>
    </dgm:pt>
    <dgm:pt modelId="{4B99482F-6655-4982-AE3D-A81C0015C797}" type="sibTrans" cxnId="{E93A8328-4E65-44B2-A0E6-CDEDB4505AF1}">
      <dgm:prSet/>
      <dgm:spPr/>
      <dgm:t>
        <a:bodyPr/>
        <a:lstStyle/>
        <a:p>
          <a:endParaRPr lang="en-US"/>
        </a:p>
      </dgm:t>
    </dgm:pt>
    <dgm:pt modelId="{DE9E9D77-0FF8-4BFB-AB7A-D0C159F236B2}">
      <dgm:prSet/>
      <dgm:spPr/>
      <dgm:t>
        <a:bodyPr/>
        <a:lstStyle/>
        <a:p>
          <a:pPr>
            <a:lnSpc>
              <a:spcPct val="100000"/>
            </a:lnSpc>
          </a:pPr>
          <a:r>
            <a:rPr lang="en-US" b="1"/>
            <a:t>Longitude coordinates</a:t>
          </a:r>
          <a:r>
            <a:rPr lang="en-US"/>
            <a:t> of Opioid Incident Occurrence</a:t>
          </a:r>
        </a:p>
      </dgm:t>
    </dgm:pt>
    <dgm:pt modelId="{9F4F4E7F-568B-4515-A40D-E6524B65B6C4}" type="parTrans" cxnId="{844D9999-B615-4E26-8316-6F23B9135F67}">
      <dgm:prSet/>
      <dgm:spPr/>
      <dgm:t>
        <a:bodyPr/>
        <a:lstStyle/>
        <a:p>
          <a:endParaRPr lang="en-US"/>
        </a:p>
      </dgm:t>
    </dgm:pt>
    <dgm:pt modelId="{3820F211-D4E6-443C-AA38-9C0C76414701}" type="sibTrans" cxnId="{844D9999-B615-4E26-8316-6F23B9135F67}">
      <dgm:prSet/>
      <dgm:spPr/>
      <dgm:t>
        <a:bodyPr/>
        <a:lstStyle/>
        <a:p>
          <a:endParaRPr lang="en-US"/>
        </a:p>
      </dgm:t>
    </dgm:pt>
    <dgm:pt modelId="{D165D365-A0C3-4F1E-BB00-F0395CA61D9F}">
      <dgm:prSet/>
      <dgm:spPr/>
      <dgm:t>
        <a:bodyPr/>
        <a:lstStyle/>
        <a:p>
          <a:pPr>
            <a:lnSpc>
              <a:spcPct val="100000"/>
            </a:lnSpc>
          </a:pPr>
          <a:r>
            <a:rPr lang="en-US" b="1"/>
            <a:t>Date</a:t>
          </a:r>
          <a:r>
            <a:rPr lang="en-US"/>
            <a:t> of Opioid Incident Occurrence</a:t>
          </a:r>
        </a:p>
      </dgm:t>
    </dgm:pt>
    <dgm:pt modelId="{127C6299-3FD9-403D-8399-89BE85390749}" type="parTrans" cxnId="{6696B598-626B-41DF-924D-60BCC5B4D539}">
      <dgm:prSet/>
      <dgm:spPr/>
      <dgm:t>
        <a:bodyPr/>
        <a:lstStyle/>
        <a:p>
          <a:endParaRPr lang="en-US"/>
        </a:p>
      </dgm:t>
    </dgm:pt>
    <dgm:pt modelId="{9F063676-6BFD-40AB-8A86-FDF0892F343E}" type="sibTrans" cxnId="{6696B598-626B-41DF-924D-60BCC5B4D539}">
      <dgm:prSet/>
      <dgm:spPr/>
      <dgm:t>
        <a:bodyPr/>
        <a:lstStyle/>
        <a:p>
          <a:endParaRPr lang="en-US"/>
        </a:p>
      </dgm:t>
    </dgm:pt>
    <dgm:pt modelId="{08FEA6C1-049F-4024-8F7D-78520D5631C9}" type="pres">
      <dgm:prSet presAssocID="{87825AA4-65DD-4ED2-A57B-FC8393E80357}" presName="root" presStyleCnt="0">
        <dgm:presLayoutVars>
          <dgm:dir/>
          <dgm:resizeHandles val="exact"/>
        </dgm:presLayoutVars>
      </dgm:prSet>
      <dgm:spPr/>
    </dgm:pt>
    <dgm:pt modelId="{CAE78A80-A98A-4E22-9FE1-AB8B1144B007}" type="pres">
      <dgm:prSet presAssocID="{0BD68621-71C1-48D2-87CA-04EE39FAFE1B}" presName="compNode" presStyleCnt="0"/>
      <dgm:spPr/>
    </dgm:pt>
    <dgm:pt modelId="{ABC51D7E-2D12-4B97-A7A0-198639721444}" type="pres">
      <dgm:prSet presAssocID="{0BD68621-71C1-48D2-87CA-04EE39FAFE1B}" presName="bgRect" presStyleLbl="bgShp" presStyleIdx="0" presStyleCnt="3"/>
      <dgm:spPr/>
    </dgm:pt>
    <dgm:pt modelId="{C0F060B1-9899-43DA-9087-09A0026560CD}" type="pres">
      <dgm:prSet presAssocID="{0BD68621-71C1-48D2-87CA-04EE39FAFE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BCFCC375-7F99-4F2B-A288-F2411483409E}" type="pres">
      <dgm:prSet presAssocID="{0BD68621-71C1-48D2-87CA-04EE39FAFE1B}" presName="spaceRect" presStyleCnt="0"/>
      <dgm:spPr/>
    </dgm:pt>
    <dgm:pt modelId="{1331A973-4F27-49C2-83F1-093A33965300}" type="pres">
      <dgm:prSet presAssocID="{0BD68621-71C1-48D2-87CA-04EE39FAFE1B}" presName="parTx" presStyleLbl="revTx" presStyleIdx="0" presStyleCnt="3">
        <dgm:presLayoutVars>
          <dgm:chMax val="0"/>
          <dgm:chPref val="0"/>
        </dgm:presLayoutVars>
      </dgm:prSet>
      <dgm:spPr/>
    </dgm:pt>
    <dgm:pt modelId="{84D88EBE-EA64-4A2C-8294-F5A2A4C9A32F}" type="pres">
      <dgm:prSet presAssocID="{4B99482F-6655-4982-AE3D-A81C0015C797}" presName="sibTrans" presStyleCnt="0"/>
      <dgm:spPr/>
    </dgm:pt>
    <dgm:pt modelId="{D6FB7FE6-E009-4750-BB88-D776BA8B5508}" type="pres">
      <dgm:prSet presAssocID="{DE9E9D77-0FF8-4BFB-AB7A-D0C159F236B2}" presName="compNode" presStyleCnt="0"/>
      <dgm:spPr/>
    </dgm:pt>
    <dgm:pt modelId="{18853B86-AD6B-42F7-8BA3-7ADD8D2B6F5A}" type="pres">
      <dgm:prSet presAssocID="{DE9E9D77-0FF8-4BFB-AB7A-D0C159F236B2}" presName="bgRect" presStyleLbl="bgShp" presStyleIdx="1" presStyleCnt="3"/>
      <dgm:spPr/>
    </dgm:pt>
    <dgm:pt modelId="{F5F7913C-DCFD-4F89-83B4-D16E2E37B0C6}" type="pres">
      <dgm:prSet presAssocID="{DE9E9D77-0FF8-4BFB-AB7A-D0C159F236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Europe-Africa"/>
        </a:ext>
      </dgm:extLst>
    </dgm:pt>
    <dgm:pt modelId="{DA472F2C-759B-4B5E-9FBF-A4080D30DF90}" type="pres">
      <dgm:prSet presAssocID="{DE9E9D77-0FF8-4BFB-AB7A-D0C159F236B2}" presName="spaceRect" presStyleCnt="0"/>
      <dgm:spPr/>
    </dgm:pt>
    <dgm:pt modelId="{C043E459-FAD2-4A88-A2E3-9BFE3030FFCC}" type="pres">
      <dgm:prSet presAssocID="{DE9E9D77-0FF8-4BFB-AB7A-D0C159F236B2}" presName="parTx" presStyleLbl="revTx" presStyleIdx="1" presStyleCnt="3">
        <dgm:presLayoutVars>
          <dgm:chMax val="0"/>
          <dgm:chPref val="0"/>
        </dgm:presLayoutVars>
      </dgm:prSet>
      <dgm:spPr/>
    </dgm:pt>
    <dgm:pt modelId="{A6152224-47A9-4C39-8790-E72CF544839A}" type="pres">
      <dgm:prSet presAssocID="{3820F211-D4E6-443C-AA38-9C0C76414701}" presName="sibTrans" presStyleCnt="0"/>
      <dgm:spPr/>
    </dgm:pt>
    <dgm:pt modelId="{6E4D6ABA-8070-4CAC-9F2F-6FD178D3AF86}" type="pres">
      <dgm:prSet presAssocID="{D165D365-A0C3-4F1E-BB00-F0395CA61D9F}" presName="compNode" presStyleCnt="0"/>
      <dgm:spPr/>
    </dgm:pt>
    <dgm:pt modelId="{B4813448-CD8B-435D-811E-EF2C45C2400B}" type="pres">
      <dgm:prSet presAssocID="{D165D365-A0C3-4F1E-BB00-F0395CA61D9F}" presName="bgRect" presStyleLbl="bgShp" presStyleIdx="2" presStyleCnt="3"/>
      <dgm:spPr/>
    </dgm:pt>
    <dgm:pt modelId="{2CF66791-216F-4220-A31D-2DF2BB9351B1}" type="pres">
      <dgm:prSet presAssocID="{D165D365-A0C3-4F1E-BB00-F0395CA61D9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onthly calendar"/>
        </a:ext>
      </dgm:extLst>
    </dgm:pt>
    <dgm:pt modelId="{FF279414-D725-4B9F-9744-F5088973F201}" type="pres">
      <dgm:prSet presAssocID="{D165D365-A0C3-4F1E-BB00-F0395CA61D9F}" presName="spaceRect" presStyleCnt="0"/>
      <dgm:spPr/>
    </dgm:pt>
    <dgm:pt modelId="{AB16B409-8DF9-4D74-9C27-78F1D6CA4048}" type="pres">
      <dgm:prSet presAssocID="{D165D365-A0C3-4F1E-BB00-F0395CA61D9F}" presName="parTx" presStyleLbl="revTx" presStyleIdx="2" presStyleCnt="3">
        <dgm:presLayoutVars>
          <dgm:chMax val="0"/>
          <dgm:chPref val="0"/>
        </dgm:presLayoutVars>
      </dgm:prSet>
      <dgm:spPr/>
    </dgm:pt>
  </dgm:ptLst>
  <dgm:cxnLst>
    <dgm:cxn modelId="{1845DB1A-E9A0-4090-B915-EB8FBA5435BE}" type="presOf" srcId="{DE9E9D77-0FF8-4BFB-AB7A-D0C159F236B2}" destId="{C043E459-FAD2-4A88-A2E3-9BFE3030FFCC}" srcOrd="0" destOrd="0" presId="urn:microsoft.com/office/officeart/2018/2/layout/IconVerticalSolidList"/>
    <dgm:cxn modelId="{E93A8328-4E65-44B2-A0E6-CDEDB4505AF1}" srcId="{87825AA4-65DD-4ED2-A57B-FC8393E80357}" destId="{0BD68621-71C1-48D2-87CA-04EE39FAFE1B}" srcOrd="0" destOrd="0" parTransId="{017B9B21-FF01-473B-A0E6-146009D315CA}" sibTransId="{4B99482F-6655-4982-AE3D-A81C0015C797}"/>
    <dgm:cxn modelId="{557CA981-245D-430C-AFA6-E87218C6DA6E}" type="presOf" srcId="{87825AA4-65DD-4ED2-A57B-FC8393E80357}" destId="{08FEA6C1-049F-4024-8F7D-78520D5631C9}" srcOrd="0" destOrd="0" presId="urn:microsoft.com/office/officeart/2018/2/layout/IconVerticalSolidList"/>
    <dgm:cxn modelId="{6696B598-626B-41DF-924D-60BCC5B4D539}" srcId="{87825AA4-65DD-4ED2-A57B-FC8393E80357}" destId="{D165D365-A0C3-4F1E-BB00-F0395CA61D9F}" srcOrd="2" destOrd="0" parTransId="{127C6299-3FD9-403D-8399-89BE85390749}" sibTransId="{9F063676-6BFD-40AB-8A86-FDF0892F343E}"/>
    <dgm:cxn modelId="{844D9999-B615-4E26-8316-6F23B9135F67}" srcId="{87825AA4-65DD-4ED2-A57B-FC8393E80357}" destId="{DE9E9D77-0FF8-4BFB-AB7A-D0C159F236B2}" srcOrd="1" destOrd="0" parTransId="{9F4F4E7F-568B-4515-A40D-E6524B65B6C4}" sibTransId="{3820F211-D4E6-443C-AA38-9C0C76414701}"/>
    <dgm:cxn modelId="{74EC0EB0-5D86-4D91-A488-9FABE8AF146A}" type="presOf" srcId="{0BD68621-71C1-48D2-87CA-04EE39FAFE1B}" destId="{1331A973-4F27-49C2-83F1-093A33965300}" srcOrd="0" destOrd="0" presId="urn:microsoft.com/office/officeart/2018/2/layout/IconVerticalSolidList"/>
    <dgm:cxn modelId="{C9B26EB5-85A9-4DAA-9C2A-1D9CFA69B4B8}" type="presOf" srcId="{D165D365-A0C3-4F1E-BB00-F0395CA61D9F}" destId="{AB16B409-8DF9-4D74-9C27-78F1D6CA4048}" srcOrd="0" destOrd="0" presId="urn:microsoft.com/office/officeart/2018/2/layout/IconVerticalSolidList"/>
    <dgm:cxn modelId="{50B138D0-FEA6-4931-99F5-11204785429F}" type="presParOf" srcId="{08FEA6C1-049F-4024-8F7D-78520D5631C9}" destId="{CAE78A80-A98A-4E22-9FE1-AB8B1144B007}" srcOrd="0" destOrd="0" presId="urn:microsoft.com/office/officeart/2018/2/layout/IconVerticalSolidList"/>
    <dgm:cxn modelId="{52807B11-8A4E-4E3A-87F2-3761D442C657}" type="presParOf" srcId="{CAE78A80-A98A-4E22-9FE1-AB8B1144B007}" destId="{ABC51D7E-2D12-4B97-A7A0-198639721444}" srcOrd="0" destOrd="0" presId="urn:microsoft.com/office/officeart/2018/2/layout/IconVerticalSolidList"/>
    <dgm:cxn modelId="{F542F577-5A42-4517-925E-C378F094178D}" type="presParOf" srcId="{CAE78A80-A98A-4E22-9FE1-AB8B1144B007}" destId="{C0F060B1-9899-43DA-9087-09A0026560CD}" srcOrd="1" destOrd="0" presId="urn:microsoft.com/office/officeart/2018/2/layout/IconVerticalSolidList"/>
    <dgm:cxn modelId="{046128E2-F7C6-497F-B37A-EF8D7915499C}" type="presParOf" srcId="{CAE78A80-A98A-4E22-9FE1-AB8B1144B007}" destId="{BCFCC375-7F99-4F2B-A288-F2411483409E}" srcOrd="2" destOrd="0" presId="urn:microsoft.com/office/officeart/2018/2/layout/IconVerticalSolidList"/>
    <dgm:cxn modelId="{9938F212-5B96-4E83-8BCD-8775E3C6D207}" type="presParOf" srcId="{CAE78A80-A98A-4E22-9FE1-AB8B1144B007}" destId="{1331A973-4F27-49C2-83F1-093A33965300}" srcOrd="3" destOrd="0" presId="urn:microsoft.com/office/officeart/2018/2/layout/IconVerticalSolidList"/>
    <dgm:cxn modelId="{0485E614-8999-454B-800E-2187B674D245}" type="presParOf" srcId="{08FEA6C1-049F-4024-8F7D-78520D5631C9}" destId="{84D88EBE-EA64-4A2C-8294-F5A2A4C9A32F}" srcOrd="1" destOrd="0" presId="urn:microsoft.com/office/officeart/2018/2/layout/IconVerticalSolidList"/>
    <dgm:cxn modelId="{DDEC5272-F20B-487E-B26E-1AD092D8AD5B}" type="presParOf" srcId="{08FEA6C1-049F-4024-8F7D-78520D5631C9}" destId="{D6FB7FE6-E009-4750-BB88-D776BA8B5508}" srcOrd="2" destOrd="0" presId="urn:microsoft.com/office/officeart/2018/2/layout/IconVerticalSolidList"/>
    <dgm:cxn modelId="{423D39E3-7ABA-4A3C-AE1E-B619E5DAC52A}" type="presParOf" srcId="{D6FB7FE6-E009-4750-BB88-D776BA8B5508}" destId="{18853B86-AD6B-42F7-8BA3-7ADD8D2B6F5A}" srcOrd="0" destOrd="0" presId="urn:microsoft.com/office/officeart/2018/2/layout/IconVerticalSolidList"/>
    <dgm:cxn modelId="{9C864FDA-3942-4E71-A888-2A0E00A278F5}" type="presParOf" srcId="{D6FB7FE6-E009-4750-BB88-D776BA8B5508}" destId="{F5F7913C-DCFD-4F89-83B4-D16E2E37B0C6}" srcOrd="1" destOrd="0" presId="urn:microsoft.com/office/officeart/2018/2/layout/IconVerticalSolidList"/>
    <dgm:cxn modelId="{76FBECD5-1FDE-4BD0-814C-C81EFDB4ACB4}" type="presParOf" srcId="{D6FB7FE6-E009-4750-BB88-D776BA8B5508}" destId="{DA472F2C-759B-4B5E-9FBF-A4080D30DF90}" srcOrd="2" destOrd="0" presId="urn:microsoft.com/office/officeart/2018/2/layout/IconVerticalSolidList"/>
    <dgm:cxn modelId="{6CBE476C-AB17-4FDD-B0F1-2F9546107BE1}" type="presParOf" srcId="{D6FB7FE6-E009-4750-BB88-D776BA8B5508}" destId="{C043E459-FAD2-4A88-A2E3-9BFE3030FFCC}" srcOrd="3" destOrd="0" presId="urn:microsoft.com/office/officeart/2018/2/layout/IconVerticalSolidList"/>
    <dgm:cxn modelId="{D4F37ED4-4855-4F4C-AB55-9D0A19BD50D2}" type="presParOf" srcId="{08FEA6C1-049F-4024-8F7D-78520D5631C9}" destId="{A6152224-47A9-4C39-8790-E72CF544839A}" srcOrd="3" destOrd="0" presId="urn:microsoft.com/office/officeart/2018/2/layout/IconVerticalSolidList"/>
    <dgm:cxn modelId="{ACAE0073-5306-4AEC-9A71-2AD654DE2FA9}" type="presParOf" srcId="{08FEA6C1-049F-4024-8F7D-78520D5631C9}" destId="{6E4D6ABA-8070-4CAC-9F2F-6FD178D3AF86}" srcOrd="4" destOrd="0" presId="urn:microsoft.com/office/officeart/2018/2/layout/IconVerticalSolidList"/>
    <dgm:cxn modelId="{72CF5482-28F8-4ECA-B928-C373F2816BD7}" type="presParOf" srcId="{6E4D6ABA-8070-4CAC-9F2F-6FD178D3AF86}" destId="{B4813448-CD8B-435D-811E-EF2C45C2400B}" srcOrd="0" destOrd="0" presId="urn:microsoft.com/office/officeart/2018/2/layout/IconVerticalSolidList"/>
    <dgm:cxn modelId="{E6E34552-4A42-473C-A985-CCCEA45AA7C8}" type="presParOf" srcId="{6E4D6ABA-8070-4CAC-9F2F-6FD178D3AF86}" destId="{2CF66791-216F-4220-A31D-2DF2BB9351B1}" srcOrd="1" destOrd="0" presId="urn:microsoft.com/office/officeart/2018/2/layout/IconVerticalSolidList"/>
    <dgm:cxn modelId="{9643072A-159F-4E9D-91FE-7CDA37A63B02}" type="presParOf" srcId="{6E4D6ABA-8070-4CAC-9F2F-6FD178D3AF86}" destId="{FF279414-D725-4B9F-9744-F5088973F201}" srcOrd="2" destOrd="0" presId="urn:microsoft.com/office/officeart/2018/2/layout/IconVerticalSolidList"/>
    <dgm:cxn modelId="{7C8335BC-3D55-4ABE-8147-1040FEB9D646}" type="presParOf" srcId="{6E4D6ABA-8070-4CAC-9F2F-6FD178D3AF86}" destId="{AB16B409-8DF9-4D74-9C27-78F1D6CA404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2DB96DC-C581-4405-AB77-0DF63B75B1E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E2EEA2-71B5-44E7-8DEA-17AE572FE1F9}">
      <dgm:prSet/>
      <dgm:spPr/>
      <dgm:t>
        <a:bodyPr/>
        <a:lstStyle/>
        <a:p>
          <a:r>
            <a:rPr lang="en-US"/>
            <a:t>Transposed Convolution is used to conduct up-sampling. </a:t>
          </a:r>
        </a:p>
      </dgm:t>
    </dgm:pt>
    <dgm:pt modelId="{32AA9768-5976-4C0B-AFA2-345EF4940DEF}" type="parTrans" cxnId="{5004E2C5-7EA4-4A02-96D4-9490DD957C7C}">
      <dgm:prSet/>
      <dgm:spPr/>
      <dgm:t>
        <a:bodyPr/>
        <a:lstStyle/>
        <a:p>
          <a:endParaRPr lang="en-US"/>
        </a:p>
      </dgm:t>
    </dgm:pt>
    <dgm:pt modelId="{9297A718-336A-4E5C-B9A7-D8B1D436E6CA}" type="sibTrans" cxnId="{5004E2C5-7EA4-4A02-96D4-9490DD957C7C}">
      <dgm:prSet/>
      <dgm:spPr/>
      <dgm:t>
        <a:bodyPr/>
        <a:lstStyle/>
        <a:p>
          <a:endParaRPr lang="en-US"/>
        </a:p>
      </dgm:t>
    </dgm:pt>
    <dgm:pt modelId="{44A4D8B4-D8AD-47F4-89D1-584F41848F74}">
      <dgm:prSet/>
      <dgm:spPr/>
      <dgm:t>
        <a:bodyPr/>
        <a:lstStyle/>
        <a:p>
          <a:r>
            <a:rPr lang="en-US"/>
            <a:t>For example, in a CNN layer, the input is of size 4x4, filter size of 3x3, a stride of 1x1 and no padding; we will get an output of size 2x2. If the need arises to up-sample the 2x2 matrix into the 4x4 matrix, Transposed Convolution is used.</a:t>
          </a:r>
        </a:p>
      </dgm:t>
    </dgm:pt>
    <dgm:pt modelId="{A63F6D41-F7B8-47CC-92A9-327345FBD0F1}" type="parTrans" cxnId="{8B62087E-6B36-4716-BA20-C3185B5849BE}">
      <dgm:prSet/>
      <dgm:spPr/>
      <dgm:t>
        <a:bodyPr/>
        <a:lstStyle/>
        <a:p>
          <a:endParaRPr lang="en-US"/>
        </a:p>
      </dgm:t>
    </dgm:pt>
    <dgm:pt modelId="{92F879F5-5595-4C78-99A4-E5493892B6DE}" type="sibTrans" cxnId="{8B62087E-6B36-4716-BA20-C3185B5849BE}">
      <dgm:prSet/>
      <dgm:spPr/>
      <dgm:t>
        <a:bodyPr/>
        <a:lstStyle/>
        <a:p>
          <a:endParaRPr lang="en-US"/>
        </a:p>
      </dgm:t>
    </dgm:pt>
    <dgm:pt modelId="{B154CC36-8C20-41EE-9118-B7FC71A56055}" type="pres">
      <dgm:prSet presAssocID="{A2DB96DC-C581-4405-AB77-0DF63B75B1E3}" presName="root" presStyleCnt="0">
        <dgm:presLayoutVars>
          <dgm:dir/>
          <dgm:resizeHandles val="exact"/>
        </dgm:presLayoutVars>
      </dgm:prSet>
      <dgm:spPr/>
    </dgm:pt>
    <dgm:pt modelId="{D670468D-76CF-44F5-B40C-132B3B562147}" type="pres">
      <dgm:prSet presAssocID="{8DE2EEA2-71B5-44E7-8DEA-17AE572FE1F9}" presName="compNode" presStyleCnt="0"/>
      <dgm:spPr/>
    </dgm:pt>
    <dgm:pt modelId="{8AC5EA58-B3C0-44E7-A032-21FFC53CD04F}" type="pres">
      <dgm:prSet presAssocID="{8DE2EEA2-71B5-44E7-8DEA-17AE572FE1F9}" presName="bgRect" presStyleLbl="bgShp" presStyleIdx="0" presStyleCnt="2"/>
      <dgm:spPr/>
    </dgm:pt>
    <dgm:pt modelId="{AF6CCCD4-5C58-48E9-937E-804AF48C4EF6}" type="pres">
      <dgm:prSet presAssocID="{8DE2EEA2-71B5-44E7-8DEA-17AE572FE1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E5E0C894-209A-42C4-86CB-15957C822864}" type="pres">
      <dgm:prSet presAssocID="{8DE2EEA2-71B5-44E7-8DEA-17AE572FE1F9}" presName="spaceRect" presStyleCnt="0"/>
      <dgm:spPr/>
    </dgm:pt>
    <dgm:pt modelId="{F565623E-2FA0-4587-87C7-94FD64DAFDF4}" type="pres">
      <dgm:prSet presAssocID="{8DE2EEA2-71B5-44E7-8DEA-17AE572FE1F9}" presName="parTx" presStyleLbl="revTx" presStyleIdx="0" presStyleCnt="2">
        <dgm:presLayoutVars>
          <dgm:chMax val="0"/>
          <dgm:chPref val="0"/>
        </dgm:presLayoutVars>
      </dgm:prSet>
      <dgm:spPr/>
    </dgm:pt>
    <dgm:pt modelId="{76EFFD09-7CD0-41E5-9777-F45A73B0C9DD}" type="pres">
      <dgm:prSet presAssocID="{9297A718-336A-4E5C-B9A7-D8B1D436E6CA}" presName="sibTrans" presStyleCnt="0"/>
      <dgm:spPr/>
    </dgm:pt>
    <dgm:pt modelId="{62E3B886-F36E-48FC-9B6E-9A45A5E349F7}" type="pres">
      <dgm:prSet presAssocID="{44A4D8B4-D8AD-47F4-89D1-584F41848F74}" presName="compNode" presStyleCnt="0"/>
      <dgm:spPr/>
    </dgm:pt>
    <dgm:pt modelId="{B4DA8E92-EB6A-470B-87AB-D6E55AC2D121}" type="pres">
      <dgm:prSet presAssocID="{44A4D8B4-D8AD-47F4-89D1-584F41848F74}" presName="bgRect" presStyleLbl="bgShp" presStyleIdx="1" presStyleCnt="2"/>
      <dgm:spPr/>
    </dgm:pt>
    <dgm:pt modelId="{B5405058-9932-42AE-B6D3-1930598B65CD}" type="pres">
      <dgm:prSet presAssocID="{44A4D8B4-D8AD-47F4-89D1-584F41848F7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621865C-9559-4F07-AB78-AD0102ECBFD4}" type="pres">
      <dgm:prSet presAssocID="{44A4D8B4-D8AD-47F4-89D1-584F41848F74}" presName="spaceRect" presStyleCnt="0"/>
      <dgm:spPr/>
    </dgm:pt>
    <dgm:pt modelId="{86B2649B-D6E4-4B9D-99E2-6CED690A0A7F}" type="pres">
      <dgm:prSet presAssocID="{44A4D8B4-D8AD-47F4-89D1-584F41848F74}" presName="parTx" presStyleLbl="revTx" presStyleIdx="1" presStyleCnt="2">
        <dgm:presLayoutVars>
          <dgm:chMax val="0"/>
          <dgm:chPref val="0"/>
        </dgm:presLayoutVars>
      </dgm:prSet>
      <dgm:spPr/>
    </dgm:pt>
  </dgm:ptLst>
  <dgm:cxnLst>
    <dgm:cxn modelId="{9CECDA4F-B2FB-48D0-A93F-5D76B3390889}" type="presOf" srcId="{44A4D8B4-D8AD-47F4-89D1-584F41848F74}" destId="{86B2649B-D6E4-4B9D-99E2-6CED690A0A7F}" srcOrd="0" destOrd="0" presId="urn:microsoft.com/office/officeart/2018/2/layout/IconVerticalSolidList"/>
    <dgm:cxn modelId="{8B62087E-6B36-4716-BA20-C3185B5849BE}" srcId="{A2DB96DC-C581-4405-AB77-0DF63B75B1E3}" destId="{44A4D8B4-D8AD-47F4-89D1-584F41848F74}" srcOrd="1" destOrd="0" parTransId="{A63F6D41-F7B8-47CC-92A9-327345FBD0F1}" sibTransId="{92F879F5-5595-4C78-99A4-E5493892B6DE}"/>
    <dgm:cxn modelId="{5004E2C5-7EA4-4A02-96D4-9490DD957C7C}" srcId="{A2DB96DC-C581-4405-AB77-0DF63B75B1E3}" destId="{8DE2EEA2-71B5-44E7-8DEA-17AE572FE1F9}" srcOrd="0" destOrd="0" parTransId="{32AA9768-5976-4C0B-AFA2-345EF4940DEF}" sibTransId="{9297A718-336A-4E5C-B9A7-D8B1D436E6CA}"/>
    <dgm:cxn modelId="{0EA8A2D8-2E32-4ABE-91DF-B02ED22CA97E}" type="presOf" srcId="{A2DB96DC-C581-4405-AB77-0DF63B75B1E3}" destId="{B154CC36-8C20-41EE-9118-B7FC71A56055}" srcOrd="0" destOrd="0" presId="urn:microsoft.com/office/officeart/2018/2/layout/IconVerticalSolidList"/>
    <dgm:cxn modelId="{AD186BEA-5102-4332-B0E7-F04C47BED831}" type="presOf" srcId="{8DE2EEA2-71B5-44E7-8DEA-17AE572FE1F9}" destId="{F565623E-2FA0-4587-87C7-94FD64DAFDF4}" srcOrd="0" destOrd="0" presId="urn:microsoft.com/office/officeart/2018/2/layout/IconVerticalSolidList"/>
    <dgm:cxn modelId="{D3891C0A-D8FB-4C99-9E89-EC0ADE305D2E}" type="presParOf" srcId="{B154CC36-8C20-41EE-9118-B7FC71A56055}" destId="{D670468D-76CF-44F5-B40C-132B3B562147}" srcOrd="0" destOrd="0" presId="urn:microsoft.com/office/officeart/2018/2/layout/IconVerticalSolidList"/>
    <dgm:cxn modelId="{F4B37602-8F8B-4A61-BF04-89DC91018D2B}" type="presParOf" srcId="{D670468D-76CF-44F5-B40C-132B3B562147}" destId="{8AC5EA58-B3C0-44E7-A032-21FFC53CD04F}" srcOrd="0" destOrd="0" presId="urn:microsoft.com/office/officeart/2018/2/layout/IconVerticalSolidList"/>
    <dgm:cxn modelId="{041375BD-AF5A-4528-B96F-EBC95F3C4195}" type="presParOf" srcId="{D670468D-76CF-44F5-B40C-132B3B562147}" destId="{AF6CCCD4-5C58-48E9-937E-804AF48C4EF6}" srcOrd="1" destOrd="0" presId="urn:microsoft.com/office/officeart/2018/2/layout/IconVerticalSolidList"/>
    <dgm:cxn modelId="{6381AC8A-975D-479D-B162-7B60E5BB927B}" type="presParOf" srcId="{D670468D-76CF-44F5-B40C-132B3B562147}" destId="{E5E0C894-209A-42C4-86CB-15957C822864}" srcOrd="2" destOrd="0" presId="urn:microsoft.com/office/officeart/2018/2/layout/IconVerticalSolidList"/>
    <dgm:cxn modelId="{9DD60E08-80DF-459D-8B16-A3B474F0CECA}" type="presParOf" srcId="{D670468D-76CF-44F5-B40C-132B3B562147}" destId="{F565623E-2FA0-4587-87C7-94FD64DAFDF4}" srcOrd="3" destOrd="0" presId="urn:microsoft.com/office/officeart/2018/2/layout/IconVerticalSolidList"/>
    <dgm:cxn modelId="{3AE37CE4-EFA3-4E70-B917-EEFDDCBDF27C}" type="presParOf" srcId="{B154CC36-8C20-41EE-9118-B7FC71A56055}" destId="{76EFFD09-7CD0-41E5-9777-F45A73B0C9DD}" srcOrd="1" destOrd="0" presId="urn:microsoft.com/office/officeart/2018/2/layout/IconVerticalSolidList"/>
    <dgm:cxn modelId="{99944398-3E42-4BBE-8436-9584D43C734F}" type="presParOf" srcId="{B154CC36-8C20-41EE-9118-B7FC71A56055}" destId="{62E3B886-F36E-48FC-9B6E-9A45A5E349F7}" srcOrd="2" destOrd="0" presId="urn:microsoft.com/office/officeart/2018/2/layout/IconVerticalSolidList"/>
    <dgm:cxn modelId="{7DD9941B-DB75-4FD4-92FA-8A2DEDC6BC1B}" type="presParOf" srcId="{62E3B886-F36E-48FC-9B6E-9A45A5E349F7}" destId="{B4DA8E92-EB6A-470B-87AB-D6E55AC2D121}" srcOrd="0" destOrd="0" presId="urn:microsoft.com/office/officeart/2018/2/layout/IconVerticalSolidList"/>
    <dgm:cxn modelId="{FF633401-3FCD-470A-8832-BF3C044B5E3B}" type="presParOf" srcId="{62E3B886-F36E-48FC-9B6E-9A45A5E349F7}" destId="{B5405058-9932-42AE-B6D3-1930598B65CD}" srcOrd="1" destOrd="0" presId="urn:microsoft.com/office/officeart/2018/2/layout/IconVerticalSolidList"/>
    <dgm:cxn modelId="{E15FEEE6-3058-4E20-BF2B-7665AB981CE5}" type="presParOf" srcId="{62E3B886-F36E-48FC-9B6E-9A45A5E349F7}" destId="{1621865C-9559-4F07-AB78-AD0102ECBFD4}" srcOrd="2" destOrd="0" presId="urn:microsoft.com/office/officeart/2018/2/layout/IconVerticalSolidList"/>
    <dgm:cxn modelId="{B0A8153E-DFAE-4E19-BDF7-83127FE073DC}" type="presParOf" srcId="{62E3B886-F36E-48FC-9B6E-9A45A5E349F7}" destId="{86B2649B-D6E4-4B9D-99E2-6CED690A0A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AD8199F-6282-4792-83DD-E384EC646D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392D7F5-F082-47CB-8FE8-3A606808F288}">
      <dgm:prSet/>
      <dgm:spPr/>
      <dgm:t>
        <a:bodyPr/>
        <a:lstStyle/>
        <a:p>
          <a:pPr>
            <a:lnSpc>
              <a:spcPct val="100000"/>
            </a:lnSpc>
          </a:pPr>
          <a:r>
            <a:rPr lang="en-US"/>
            <a:t>Max pooling is a sample-based discretization process which is used to down-sample an input representation, reducing its dimensionality and allowing for assumptions to be made about features contained in the sub-regions binned.</a:t>
          </a:r>
        </a:p>
      </dgm:t>
    </dgm:pt>
    <dgm:pt modelId="{62BA4063-A93C-477B-A2E1-F6D09BBCBBD8}" type="parTrans" cxnId="{50A12B4D-B5BA-49BF-920C-EF5EB2DC3288}">
      <dgm:prSet/>
      <dgm:spPr/>
      <dgm:t>
        <a:bodyPr/>
        <a:lstStyle/>
        <a:p>
          <a:endParaRPr lang="en-US"/>
        </a:p>
      </dgm:t>
    </dgm:pt>
    <dgm:pt modelId="{DB0A3CBE-637E-4CAA-8BB8-D0E001D28B6A}" type="sibTrans" cxnId="{50A12B4D-B5BA-49BF-920C-EF5EB2DC3288}">
      <dgm:prSet/>
      <dgm:spPr/>
      <dgm:t>
        <a:bodyPr/>
        <a:lstStyle/>
        <a:p>
          <a:endParaRPr lang="en-US"/>
        </a:p>
      </dgm:t>
    </dgm:pt>
    <dgm:pt modelId="{B6BDC32A-733E-4DEB-B89C-ABCC1940CDDC}">
      <dgm:prSet/>
      <dgm:spPr/>
      <dgm:t>
        <a:bodyPr/>
        <a:lstStyle/>
        <a:p>
          <a:pPr>
            <a:lnSpc>
              <a:spcPct val="100000"/>
            </a:lnSpc>
          </a:pPr>
          <a:r>
            <a:rPr lang="en-US"/>
            <a:t>This is done to help over-fitting by providing an abstracted form of the representation and to reduces the computational cost by reducing the number of parameters to learn and provides basic translation invariance to the internal representation.</a:t>
          </a:r>
        </a:p>
      </dgm:t>
    </dgm:pt>
    <dgm:pt modelId="{B0F742AE-4467-44C0-A5D1-EF0F9B414489}" type="parTrans" cxnId="{5F20256F-9079-4C59-9E9C-20B7413AA08A}">
      <dgm:prSet/>
      <dgm:spPr/>
      <dgm:t>
        <a:bodyPr/>
        <a:lstStyle/>
        <a:p>
          <a:endParaRPr lang="en-US"/>
        </a:p>
      </dgm:t>
    </dgm:pt>
    <dgm:pt modelId="{55DD441F-E712-45D9-B63D-BC167AE3F3E9}" type="sibTrans" cxnId="{5F20256F-9079-4C59-9E9C-20B7413AA08A}">
      <dgm:prSet/>
      <dgm:spPr/>
      <dgm:t>
        <a:bodyPr/>
        <a:lstStyle/>
        <a:p>
          <a:endParaRPr lang="en-US"/>
        </a:p>
      </dgm:t>
    </dgm:pt>
    <dgm:pt modelId="{5D68FB9B-01B8-4C50-B8A3-9ABDA993B0F9}" type="pres">
      <dgm:prSet presAssocID="{1AD8199F-6282-4792-83DD-E384EC646D5A}" presName="root" presStyleCnt="0">
        <dgm:presLayoutVars>
          <dgm:dir/>
          <dgm:resizeHandles val="exact"/>
        </dgm:presLayoutVars>
      </dgm:prSet>
      <dgm:spPr/>
    </dgm:pt>
    <dgm:pt modelId="{99F0391B-5D70-4C3E-8EE3-F3292B33AD4A}" type="pres">
      <dgm:prSet presAssocID="{4392D7F5-F082-47CB-8FE8-3A606808F288}" presName="compNode" presStyleCnt="0"/>
      <dgm:spPr/>
    </dgm:pt>
    <dgm:pt modelId="{6A6BA4C6-530C-4700-8847-0C96BB0F4BA0}" type="pres">
      <dgm:prSet presAssocID="{4392D7F5-F082-47CB-8FE8-3A606808F288}" presName="bgRect" presStyleLbl="bgShp" presStyleIdx="0" presStyleCnt="2"/>
      <dgm:spPr/>
    </dgm:pt>
    <dgm:pt modelId="{01A3B83B-97CD-4C73-9568-7560272A7608}" type="pres">
      <dgm:prSet presAssocID="{4392D7F5-F082-47CB-8FE8-3A606808F2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D2984A5-A668-42A1-926F-DD1AE9C08B8F}" type="pres">
      <dgm:prSet presAssocID="{4392D7F5-F082-47CB-8FE8-3A606808F288}" presName="spaceRect" presStyleCnt="0"/>
      <dgm:spPr/>
    </dgm:pt>
    <dgm:pt modelId="{FCFC58FD-443C-46D0-8B59-AC7DE17EE759}" type="pres">
      <dgm:prSet presAssocID="{4392D7F5-F082-47CB-8FE8-3A606808F288}" presName="parTx" presStyleLbl="revTx" presStyleIdx="0" presStyleCnt="2">
        <dgm:presLayoutVars>
          <dgm:chMax val="0"/>
          <dgm:chPref val="0"/>
        </dgm:presLayoutVars>
      </dgm:prSet>
      <dgm:spPr/>
    </dgm:pt>
    <dgm:pt modelId="{99F9A6B3-2E5A-40CA-B32B-D95F7CF7BFC9}" type="pres">
      <dgm:prSet presAssocID="{DB0A3CBE-637E-4CAA-8BB8-D0E001D28B6A}" presName="sibTrans" presStyleCnt="0"/>
      <dgm:spPr/>
    </dgm:pt>
    <dgm:pt modelId="{ECB512D1-48D0-4A35-BF33-8DB529970CC4}" type="pres">
      <dgm:prSet presAssocID="{B6BDC32A-733E-4DEB-B89C-ABCC1940CDDC}" presName="compNode" presStyleCnt="0"/>
      <dgm:spPr/>
    </dgm:pt>
    <dgm:pt modelId="{8BC63232-9E8D-4539-AB61-6811F2904A64}" type="pres">
      <dgm:prSet presAssocID="{B6BDC32A-733E-4DEB-B89C-ABCC1940CDDC}" presName="bgRect" presStyleLbl="bgShp" presStyleIdx="1" presStyleCnt="2"/>
      <dgm:spPr/>
    </dgm:pt>
    <dgm:pt modelId="{95DE0279-27A3-4DD7-9952-FAAF48BA5F00}" type="pres">
      <dgm:prSet presAssocID="{B6BDC32A-733E-4DEB-B89C-ABCC1940CD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FBDBEEF-A411-4BF9-AFF3-D9B1AD3ECA81}" type="pres">
      <dgm:prSet presAssocID="{B6BDC32A-733E-4DEB-B89C-ABCC1940CDDC}" presName="spaceRect" presStyleCnt="0"/>
      <dgm:spPr/>
    </dgm:pt>
    <dgm:pt modelId="{A46E4280-5F41-44F7-8AE6-180ABAFB9ED5}" type="pres">
      <dgm:prSet presAssocID="{B6BDC32A-733E-4DEB-B89C-ABCC1940CDDC}" presName="parTx" presStyleLbl="revTx" presStyleIdx="1" presStyleCnt="2">
        <dgm:presLayoutVars>
          <dgm:chMax val="0"/>
          <dgm:chPref val="0"/>
        </dgm:presLayoutVars>
      </dgm:prSet>
      <dgm:spPr/>
    </dgm:pt>
  </dgm:ptLst>
  <dgm:cxnLst>
    <dgm:cxn modelId="{D9861314-3C38-4C42-8344-B8A3DCF52A95}" type="presOf" srcId="{B6BDC32A-733E-4DEB-B89C-ABCC1940CDDC}" destId="{A46E4280-5F41-44F7-8AE6-180ABAFB9ED5}" srcOrd="0" destOrd="0" presId="urn:microsoft.com/office/officeart/2018/2/layout/IconVerticalSolidList"/>
    <dgm:cxn modelId="{11EA0F3E-7C2C-4D5B-86EC-4E7210DAB5EB}" type="presOf" srcId="{4392D7F5-F082-47CB-8FE8-3A606808F288}" destId="{FCFC58FD-443C-46D0-8B59-AC7DE17EE759}" srcOrd="0" destOrd="0" presId="urn:microsoft.com/office/officeart/2018/2/layout/IconVerticalSolidList"/>
    <dgm:cxn modelId="{50A12B4D-B5BA-49BF-920C-EF5EB2DC3288}" srcId="{1AD8199F-6282-4792-83DD-E384EC646D5A}" destId="{4392D7F5-F082-47CB-8FE8-3A606808F288}" srcOrd="0" destOrd="0" parTransId="{62BA4063-A93C-477B-A2E1-F6D09BBCBBD8}" sibTransId="{DB0A3CBE-637E-4CAA-8BB8-D0E001D28B6A}"/>
    <dgm:cxn modelId="{5F20256F-9079-4C59-9E9C-20B7413AA08A}" srcId="{1AD8199F-6282-4792-83DD-E384EC646D5A}" destId="{B6BDC32A-733E-4DEB-B89C-ABCC1940CDDC}" srcOrd="1" destOrd="0" parTransId="{B0F742AE-4467-44C0-A5D1-EF0F9B414489}" sibTransId="{55DD441F-E712-45D9-B63D-BC167AE3F3E9}"/>
    <dgm:cxn modelId="{4621F298-7E02-4CBF-BD73-DD611DBD83C0}" type="presOf" srcId="{1AD8199F-6282-4792-83DD-E384EC646D5A}" destId="{5D68FB9B-01B8-4C50-B8A3-9ABDA993B0F9}" srcOrd="0" destOrd="0" presId="urn:microsoft.com/office/officeart/2018/2/layout/IconVerticalSolidList"/>
    <dgm:cxn modelId="{FD50106D-0178-4804-BFDF-C48A3E3F6422}" type="presParOf" srcId="{5D68FB9B-01B8-4C50-B8A3-9ABDA993B0F9}" destId="{99F0391B-5D70-4C3E-8EE3-F3292B33AD4A}" srcOrd="0" destOrd="0" presId="urn:microsoft.com/office/officeart/2018/2/layout/IconVerticalSolidList"/>
    <dgm:cxn modelId="{069ABA8B-EFB4-48BA-B8F4-1D91D6C652E4}" type="presParOf" srcId="{99F0391B-5D70-4C3E-8EE3-F3292B33AD4A}" destId="{6A6BA4C6-530C-4700-8847-0C96BB0F4BA0}" srcOrd="0" destOrd="0" presId="urn:microsoft.com/office/officeart/2018/2/layout/IconVerticalSolidList"/>
    <dgm:cxn modelId="{C916B9B0-041E-4BFA-AC7F-76A050DF38AE}" type="presParOf" srcId="{99F0391B-5D70-4C3E-8EE3-F3292B33AD4A}" destId="{01A3B83B-97CD-4C73-9568-7560272A7608}" srcOrd="1" destOrd="0" presId="urn:microsoft.com/office/officeart/2018/2/layout/IconVerticalSolidList"/>
    <dgm:cxn modelId="{AA0D8887-1715-4843-9F76-A8DA7F1CAF52}" type="presParOf" srcId="{99F0391B-5D70-4C3E-8EE3-F3292B33AD4A}" destId="{4D2984A5-A668-42A1-926F-DD1AE9C08B8F}" srcOrd="2" destOrd="0" presId="urn:microsoft.com/office/officeart/2018/2/layout/IconVerticalSolidList"/>
    <dgm:cxn modelId="{946DF91B-E369-4ED4-BBB6-B3F8175C5725}" type="presParOf" srcId="{99F0391B-5D70-4C3E-8EE3-F3292B33AD4A}" destId="{FCFC58FD-443C-46D0-8B59-AC7DE17EE759}" srcOrd="3" destOrd="0" presId="urn:microsoft.com/office/officeart/2018/2/layout/IconVerticalSolidList"/>
    <dgm:cxn modelId="{1C45A9D1-2930-4EC5-8FBA-05F622013E5D}" type="presParOf" srcId="{5D68FB9B-01B8-4C50-B8A3-9ABDA993B0F9}" destId="{99F9A6B3-2E5A-40CA-B32B-D95F7CF7BFC9}" srcOrd="1" destOrd="0" presId="urn:microsoft.com/office/officeart/2018/2/layout/IconVerticalSolidList"/>
    <dgm:cxn modelId="{C3BA9138-B4F1-4AFF-B988-363AC4508824}" type="presParOf" srcId="{5D68FB9B-01B8-4C50-B8A3-9ABDA993B0F9}" destId="{ECB512D1-48D0-4A35-BF33-8DB529970CC4}" srcOrd="2" destOrd="0" presId="urn:microsoft.com/office/officeart/2018/2/layout/IconVerticalSolidList"/>
    <dgm:cxn modelId="{9B4C4D38-8E74-48C8-B607-F4C53706D4A8}" type="presParOf" srcId="{ECB512D1-48D0-4A35-BF33-8DB529970CC4}" destId="{8BC63232-9E8D-4539-AB61-6811F2904A64}" srcOrd="0" destOrd="0" presId="urn:microsoft.com/office/officeart/2018/2/layout/IconVerticalSolidList"/>
    <dgm:cxn modelId="{01E9858A-11A3-4312-B581-24499AB0B34F}" type="presParOf" srcId="{ECB512D1-48D0-4A35-BF33-8DB529970CC4}" destId="{95DE0279-27A3-4DD7-9952-FAAF48BA5F00}" srcOrd="1" destOrd="0" presId="urn:microsoft.com/office/officeart/2018/2/layout/IconVerticalSolidList"/>
    <dgm:cxn modelId="{B80DDF74-3FE7-4E59-A911-46C467D829A8}" type="presParOf" srcId="{ECB512D1-48D0-4A35-BF33-8DB529970CC4}" destId="{2FBDBEEF-A411-4BF9-AFF3-D9B1AD3ECA81}" srcOrd="2" destOrd="0" presId="urn:microsoft.com/office/officeart/2018/2/layout/IconVerticalSolidList"/>
    <dgm:cxn modelId="{D813CDFC-9380-41CB-B687-1E57A8B0E02C}" type="presParOf" srcId="{ECB512D1-48D0-4A35-BF33-8DB529970CC4}" destId="{A46E4280-5F41-44F7-8AE6-180ABAFB9E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2C12115-4481-493F-B6B1-2E7F78BA77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0D4C33-3E62-4674-82A2-7D6E3E448DA3}">
      <dgm:prSet/>
      <dgm:spPr/>
      <dgm:t>
        <a:bodyPr/>
        <a:lstStyle/>
        <a:p>
          <a:pPr>
            <a:lnSpc>
              <a:spcPct val="100000"/>
            </a:lnSpc>
          </a:pPr>
          <a:r>
            <a:rPr lang="en-US"/>
            <a:t>We extract the Latitude, Longitude and Date from the Input Dataset.</a:t>
          </a:r>
        </a:p>
      </dgm:t>
    </dgm:pt>
    <dgm:pt modelId="{B8A11F1B-6380-47B0-91E9-05BC47152EBD}" type="parTrans" cxnId="{27A6F123-4365-4030-8D63-3A720CB1AB98}">
      <dgm:prSet/>
      <dgm:spPr/>
      <dgm:t>
        <a:bodyPr/>
        <a:lstStyle/>
        <a:p>
          <a:endParaRPr lang="en-US"/>
        </a:p>
      </dgm:t>
    </dgm:pt>
    <dgm:pt modelId="{1A059713-605C-4816-B55E-9F98FCF35ED6}" type="sibTrans" cxnId="{27A6F123-4365-4030-8D63-3A720CB1AB98}">
      <dgm:prSet/>
      <dgm:spPr/>
      <dgm:t>
        <a:bodyPr/>
        <a:lstStyle/>
        <a:p>
          <a:endParaRPr lang="en-US"/>
        </a:p>
      </dgm:t>
    </dgm:pt>
    <dgm:pt modelId="{4CF6E567-63EB-40D7-86E1-25A3A307931B}">
      <dgm:prSet/>
      <dgm:spPr/>
      <dgm:t>
        <a:bodyPr/>
        <a:lstStyle/>
        <a:p>
          <a:pPr>
            <a:lnSpc>
              <a:spcPct val="100000"/>
            </a:lnSpc>
          </a:pPr>
          <a:r>
            <a:rPr lang="en-US"/>
            <a:t>The latitude and longitude ranges of the geographical location(i.e. Cincinnati or Connecticut) is given as input.</a:t>
          </a:r>
        </a:p>
      </dgm:t>
    </dgm:pt>
    <dgm:pt modelId="{C20F9E08-4CFA-4E27-88E6-E19B1AB719D5}" type="parTrans" cxnId="{19477762-9128-471D-A6E9-770C90233593}">
      <dgm:prSet/>
      <dgm:spPr/>
      <dgm:t>
        <a:bodyPr/>
        <a:lstStyle/>
        <a:p>
          <a:endParaRPr lang="en-US"/>
        </a:p>
      </dgm:t>
    </dgm:pt>
    <dgm:pt modelId="{596E30B0-5709-41BF-96EB-B69F4A3F4376}" type="sibTrans" cxnId="{19477762-9128-471D-A6E9-770C90233593}">
      <dgm:prSet/>
      <dgm:spPr/>
      <dgm:t>
        <a:bodyPr/>
        <a:lstStyle/>
        <a:p>
          <a:endParaRPr lang="en-US"/>
        </a:p>
      </dgm:t>
    </dgm:pt>
    <dgm:pt modelId="{053C8639-1488-4FBD-A00C-208E135C898C}">
      <dgm:prSet/>
      <dgm:spPr/>
      <dgm:t>
        <a:bodyPr/>
        <a:lstStyle/>
        <a:p>
          <a:pPr>
            <a:lnSpc>
              <a:spcPct val="100000"/>
            </a:lnSpc>
          </a:pPr>
          <a:r>
            <a:rPr lang="en-US" dirty="0"/>
            <a:t>For every day in the input dataset, a black and white heat map is generated where the white dots on a black background represent the location of an opioid incident on that day. </a:t>
          </a:r>
        </a:p>
      </dgm:t>
    </dgm:pt>
    <dgm:pt modelId="{3BE536CD-316D-46FA-B077-FFEF7D7D1BFB}" type="parTrans" cxnId="{CF613A40-32B0-47C6-B10F-5947867B787B}">
      <dgm:prSet/>
      <dgm:spPr/>
      <dgm:t>
        <a:bodyPr/>
        <a:lstStyle/>
        <a:p>
          <a:endParaRPr lang="en-US"/>
        </a:p>
      </dgm:t>
    </dgm:pt>
    <dgm:pt modelId="{E5B37F16-733B-42B7-9438-A4F2CC0C5B49}" type="sibTrans" cxnId="{CF613A40-32B0-47C6-B10F-5947867B787B}">
      <dgm:prSet/>
      <dgm:spPr/>
      <dgm:t>
        <a:bodyPr/>
        <a:lstStyle/>
        <a:p>
          <a:endParaRPr lang="en-US"/>
        </a:p>
      </dgm:t>
    </dgm:pt>
    <dgm:pt modelId="{085618C2-7533-40A4-9ECB-A425A4083CC4}" type="pres">
      <dgm:prSet presAssocID="{D2C12115-4481-493F-B6B1-2E7F78BA77CA}" presName="root" presStyleCnt="0">
        <dgm:presLayoutVars>
          <dgm:dir/>
          <dgm:resizeHandles val="exact"/>
        </dgm:presLayoutVars>
      </dgm:prSet>
      <dgm:spPr/>
    </dgm:pt>
    <dgm:pt modelId="{5F539311-D376-481C-8EFA-6307AF805B8B}" type="pres">
      <dgm:prSet presAssocID="{300D4C33-3E62-4674-82A2-7D6E3E448DA3}" presName="compNode" presStyleCnt="0"/>
      <dgm:spPr/>
    </dgm:pt>
    <dgm:pt modelId="{5D439E24-88E1-4E1C-AEF3-F9BD2E4CC7B9}" type="pres">
      <dgm:prSet presAssocID="{300D4C33-3E62-4674-82A2-7D6E3E448DA3}" presName="bgRect" presStyleLbl="bgShp" presStyleIdx="0" presStyleCnt="3"/>
      <dgm:spPr/>
    </dgm:pt>
    <dgm:pt modelId="{FF349C2F-5E6C-47D8-ABC2-59EAF2D9995D}" type="pres">
      <dgm:prSet presAssocID="{300D4C33-3E62-4674-82A2-7D6E3E448D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58B16E5-14A3-4696-9650-56F0FB17C905}" type="pres">
      <dgm:prSet presAssocID="{300D4C33-3E62-4674-82A2-7D6E3E448DA3}" presName="spaceRect" presStyleCnt="0"/>
      <dgm:spPr/>
    </dgm:pt>
    <dgm:pt modelId="{165629F0-0876-41D6-8DE0-815B2AEEEE58}" type="pres">
      <dgm:prSet presAssocID="{300D4C33-3E62-4674-82A2-7D6E3E448DA3}" presName="parTx" presStyleLbl="revTx" presStyleIdx="0" presStyleCnt="3">
        <dgm:presLayoutVars>
          <dgm:chMax val="0"/>
          <dgm:chPref val="0"/>
        </dgm:presLayoutVars>
      </dgm:prSet>
      <dgm:spPr/>
    </dgm:pt>
    <dgm:pt modelId="{5BE7B024-524F-4448-80F5-2DB18CF5EBB9}" type="pres">
      <dgm:prSet presAssocID="{1A059713-605C-4816-B55E-9F98FCF35ED6}" presName="sibTrans" presStyleCnt="0"/>
      <dgm:spPr/>
    </dgm:pt>
    <dgm:pt modelId="{3A8B0066-F210-4CC5-B6F3-F3BED3138DF6}" type="pres">
      <dgm:prSet presAssocID="{4CF6E567-63EB-40D7-86E1-25A3A307931B}" presName="compNode" presStyleCnt="0"/>
      <dgm:spPr/>
    </dgm:pt>
    <dgm:pt modelId="{C6001BCF-D282-4879-A538-82AD02B34034}" type="pres">
      <dgm:prSet presAssocID="{4CF6E567-63EB-40D7-86E1-25A3A307931B}" presName="bgRect" presStyleLbl="bgShp" presStyleIdx="1" presStyleCnt="3"/>
      <dgm:spPr/>
    </dgm:pt>
    <dgm:pt modelId="{F8D66AC1-EFF5-47CF-86AF-EA39A6A63022}" type="pres">
      <dgm:prSet presAssocID="{4CF6E567-63EB-40D7-86E1-25A3A30793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th America"/>
        </a:ext>
      </dgm:extLst>
    </dgm:pt>
    <dgm:pt modelId="{83CE82A0-5917-4D2D-9AA5-92245D188FE0}" type="pres">
      <dgm:prSet presAssocID="{4CF6E567-63EB-40D7-86E1-25A3A307931B}" presName="spaceRect" presStyleCnt="0"/>
      <dgm:spPr/>
    </dgm:pt>
    <dgm:pt modelId="{51309F7E-9E02-468B-9A7A-9F4E6BD28375}" type="pres">
      <dgm:prSet presAssocID="{4CF6E567-63EB-40D7-86E1-25A3A307931B}" presName="parTx" presStyleLbl="revTx" presStyleIdx="1" presStyleCnt="3">
        <dgm:presLayoutVars>
          <dgm:chMax val="0"/>
          <dgm:chPref val="0"/>
        </dgm:presLayoutVars>
      </dgm:prSet>
      <dgm:spPr/>
    </dgm:pt>
    <dgm:pt modelId="{0B8689DA-8CAF-4D16-9730-191945E9A91D}" type="pres">
      <dgm:prSet presAssocID="{596E30B0-5709-41BF-96EB-B69F4A3F4376}" presName="sibTrans" presStyleCnt="0"/>
      <dgm:spPr/>
    </dgm:pt>
    <dgm:pt modelId="{766B951E-D672-4C55-8688-7500D05819D7}" type="pres">
      <dgm:prSet presAssocID="{053C8639-1488-4FBD-A00C-208E135C898C}" presName="compNode" presStyleCnt="0"/>
      <dgm:spPr/>
    </dgm:pt>
    <dgm:pt modelId="{CEC44785-2F96-40AC-BC0A-2D2C884B14A3}" type="pres">
      <dgm:prSet presAssocID="{053C8639-1488-4FBD-A00C-208E135C898C}" presName="bgRect" presStyleLbl="bgShp" presStyleIdx="2" presStyleCnt="3"/>
      <dgm:spPr/>
    </dgm:pt>
    <dgm:pt modelId="{FBAE4030-2FAB-4B2B-B048-1D4A3C34CA6B}" type="pres">
      <dgm:prSet presAssocID="{053C8639-1488-4FBD-A00C-208E135C89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erpillar"/>
        </a:ext>
      </dgm:extLst>
    </dgm:pt>
    <dgm:pt modelId="{C61E7BFB-7610-47A8-AC38-08CB438C4FC7}" type="pres">
      <dgm:prSet presAssocID="{053C8639-1488-4FBD-A00C-208E135C898C}" presName="spaceRect" presStyleCnt="0"/>
      <dgm:spPr/>
    </dgm:pt>
    <dgm:pt modelId="{902690F5-0373-4D9D-83D5-1E714E921DB6}" type="pres">
      <dgm:prSet presAssocID="{053C8639-1488-4FBD-A00C-208E135C898C}" presName="parTx" presStyleLbl="revTx" presStyleIdx="2" presStyleCnt="3">
        <dgm:presLayoutVars>
          <dgm:chMax val="0"/>
          <dgm:chPref val="0"/>
        </dgm:presLayoutVars>
      </dgm:prSet>
      <dgm:spPr/>
    </dgm:pt>
  </dgm:ptLst>
  <dgm:cxnLst>
    <dgm:cxn modelId="{27A6F123-4365-4030-8D63-3A720CB1AB98}" srcId="{D2C12115-4481-493F-B6B1-2E7F78BA77CA}" destId="{300D4C33-3E62-4674-82A2-7D6E3E448DA3}" srcOrd="0" destOrd="0" parTransId="{B8A11F1B-6380-47B0-91E9-05BC47152EBD}" sibTransId="{1A059713-605C-4816-B55E-9F98FCF35ED6}"/>
    <dgm:cxn modelId="{CF613A40-32B0-47C6-B10F-5947867B787B}" srcId="{D2C12115-4481-493F-B6B1-2E7F78BA77CA}" destId="{053C8639-1488-4FBD-A00C-208E135C898C}" srcOrd="2" destOrd="0" parTransId="{3BE536CD-316D-46FA-B077-FFEF7D7D1BFB}" sibTransId="{E5B37F16-733B-42B7-9438-A4F2CC0C5B49}"/>
    <dgm:cxn modelId="{7FA72861-9764-4031-9AAA-85A8644C1DD4}" type="presOf" srcId="{053C8639-1488-4FBD-A00C-208E135C898C}" destId="{902690F5-0373-4D9D-83D5-1E714E921DB6}" srcOrd="0" destOrd="0" presId="urn:microsoft.com/office/officeart/2018/2/layout/IconVerticalSolidList"/>
    <dgm:cxn modelId="{19477762-9128-471D-A6E9-770C90233593}" srcId="{D2C12115-4481-493F-B6B1-2E7F78BA77CA}" destId="{4CF6E567-63EB-40D7-86E1-25A3A307931B}" srcOrd="1" destOrd="0" parTransId="{C20F9E08-4CFA-4E27-88E6-E19B1AB719D5}" sibTransId="{596E30B0-5709-41BF-96EB-B69F4A3F4376}"/>
    <dgm:cxn modelId="{3100C655-A7EE-495B-8E9F-A9CCE5C6CAF8}" type="presOf" srcId="{300D4C33-3E62-4674-82A2-7D6E3E448DA3}" destId="{165629F0-0876-41D6-8DE0-815B2AEEEE58}" srcOrd="0" destOrd="0" presId="urn:microsoft.com/office/officeart/2018/2/layout/IconVerticalSolidList"/>
    <dgm:cxn modelId="{30426ECD-136F-40CD-A2CF-64D58E864F75}" type="presOf" srcId="{D2C12115-4481-493F-B6B1-2E7F78BA77CA}" destId="{085618C2-7533-40A4-9ECB-A425A4083CC4}" srcOrd="0" destOrd="0" presId="urn:microsoft.com/office/officeart/2018/2/layout/IconVerticalSolidList"/>
    <dgm:cxn modelId="{BDC555EA-857A-421F-9B96-7E14537C93D7}" type="presOf" srcId="{4CF6E567-63EB-40D7-86E1-25A3A307931B}" destId="{51309F7E-9E02-468B-9A7A-9F4E6BD28375}" srcOrd="0" destOrd="0" presId="urn:microsoft.com/office/officeart/2018/2/layout/IconVerticalSolidList"/>
    <dgm:cxn modelId="{3FC937E7-4F6C-4946-9F75-FC6ED1A6670E}" type="presParOf" srcId="{085618C2-7533-40A4-9ECB-A425A4083CC4}" destId="{5F539311-D376-481C-8EFA-6307AF805B8B}" srcOrd="0" destOrd="0" presId="urn:microsoft.com/office/officeart/2018/2/layout/IconVerticalSolidList"/>
    <dgm:cxn modelId="{32FAD2E5-6E85-48C7-871E-A4823C52DE3D}" type="presParOf" srcId="{5F539311-D376-481C-8EFA-6307AF805B8B}" destId="{5D439E24-88E1-4E1C-AEF3-F9BD2E4CC7B9}" srcOrd="0" destOrd="0" presId="urn:microsoft.com/office/officeart/2018/2/layout/IconVerticalSolidList"/>
    <dgm:cxn modelId="{6DBC1CD3-4E13-4529-9B1F-665E5375CAA9}" type="presParOf" srcId="{5F539311-D376-481C-8EFA-6307AF805B8B}" destId="{FF349C2F-5E6C-47D8-ABC2-59EAF2D9995D}" srcOrd="1" destOrd="0" presId="urn:microsoft.com/office/officeart/2018/2/layout/IconVerticalSolidList"/>
    <dgm:cxn modelId="{FF6ABFDE-4107-4716-B5D9-3F6F74008F20}" type="presParOf" srcId="{5F539311-D376-481C-8EFA-6307AF805B8B}" destId="{258B16E5-14A3-4696-9650-56F0FB17C905}" srcOrd="2" destOrd="0" presId="urn:microsoft.com/office/officeart/2018/2/layout/IconVerticalSolidList"/>
    <dgm:cxn modelId="{DE3F2006-194C-4EFA-B78F-A76CC81776E5}" type="presParOf" srcId="{5F539311-D376-481C-8EFA-6307AF805B8B}" destId="{165629F0-0876-41D6-8DE0-815B2AEEEE58}" srcOrd="3" destOrd="0" presId="urn:microsoft.com/office/officeart/2018/2/layout/IconVerticalSolidList"/>
    <dgm:cxn modelId="{4D56C9CC-E6B0-4193-82EE-8F6A7D231E6D}" type="presParOf" srcId="{085618C2-7533-40A4-9ECB-A425A4083CC4}" destId="{5BE7B024-524F-4448-80F5-2DB18CF5EBB9}" srcOrd="1" destOrd="0" presId="urn:microsoft.com/office/officeart/2018/2/layout/IconVerticalSolidList"/>
    <dgm:cxn modelId="{7E9F33ED-5FFB-49C7-AB54-A0B672005503}" type="presParOf" srcId="{085618C2-7533-40A4-9ECB-A425A4083CC4}" destId="{3A8B0066-F210-4CC5-B6F3-F3BED3138DF6}" srcOrd="2" destOrd="0" presId="urn:microsoft.com/office/officeart/2018/2/layout/IconVerticalSolidList"/>
    <dgm:cxn modelId="{3638AF87-E664-4FBF-A0D8-6EC8E846C364}" type="presParOf" srcId="{3A8B0066-F210-4CC5-B6F3-F3BED3138DF6}" destId="{C6001BCF-D282-4879-A538-82AD02B34034}" srcOrd="0" destOrd="0" presId="urn:microsoft.com/office/officeart/2018/2/layout/IconVerticalSolidList"/>
    <dgm:cxn modelId="{A927B127-BAC7-4C7C-BA7D-B809DE818122}" type="presParOf" srcId="{3A8B0066-F210-4CC5-B6F3-F3BED3138DF6}" destId="{F8D66AC1-EFF5-47CF-86AF-EA39A6A63022}" srcOrd="1" destOrd="0" presId="urn:microsoft.com/office/officeart/2018/2/layout/IconVerticalSolidList"/>
    <dgm:cxn modelId="{4FCBDD7C-1422-4484-9170-CC74260C173E}" type="presParOf" srcId="{3A8B0066-F210-4CC5-B6F3-F3BED3138DF6}" destId="{83CE82A0-5917-4D2D-9AA5-92245D188FE0}" srcOrd="2" destOrd="0" presId="urn:microsoft.com/office/officeart/2018/2/layout/IconVerticalSolidList"/>
    <dgm:cxn modelId="{79F0EC4F-C20D-4BB9-BA69-FE51BCCECB14}" type="presParOf" srcId="{3A8B0066-F210-4CC5-B6F3-F3BED3138DF6}" destId="{51309F7E-9E02-468B-9A7A-9F4E6BD28375}" srcOrd="3" destOrd="0" presId="urn:microsoft.com/office/officeart/2018/2/layout/IconVerticalSolidList"/>
    <dgm:cxn modelId="{F407969F-2495-4FB2-A76E-860315DD03D8}" type="presParOf" srcId="{085618C2-7533-40A4-9ECB-A425A4083CC4}" destId="{0B8689DA-8CAF-4D16-9730-191945E9A91D}" srcOrd="3" destOrd="0" presId="urn:microsoft.com/office/officeart/2018/2/layout/IconVerticalSolidList"/>
    <dgm:cxn modelId="{71DB3CB8-EC30-4DC8-B635-9864DCD39B37}" type="presParOf" srcId="{085618C2-7533-40A4-9ECB-A425A4083CC4}" destId="{766B951E-D672-4C55-8688-7500D05819D7}" srcOrd="4" destOrd="0" presId="urn:microsoft.com/office/officeart/2018/2/layout/IconVerticalSolidList"/>
    <dgm:cxn modelId="{C7A183B9-FB18-4F49-9C93-E41897F40D16}" type="presParOf" srcId="{766B951E-D672-4C55-8688-7500D05819D7}" destId="{CEC44785-2F96-40AC-BC0A-2D2C884B14A3}" srcOrd="0" destOrd="0" presId="urn:microsoft.com/office/officeart/2018/2/layout/IconVerticalSolidList"/>
    <dgm:cxn modelId="{E8A6F3E0-0A08-4386-9943-763C1D498EDD}" type="presParOf" srcId="{766B951E-D672-4C55-8688-7500D05819D7}" destId="{FBAE4030-2FAB-4B2B-B048-1D4A3C34CA6B}" srcOrd="1" destOrd="0" presId="urn:microsoft.com/office/officeart/2018/2/layout/IconVerticalSolidList"/>
    <dgm:cxn modelId="{AEC45157-5185-45CC-A19B-A53C74837DAD}" type="presParOf" srcId="{766B951E-D672-4C55-8688-7500D05819D7}" destId="{C61E7BFB-7610-47A8-AC38-08CB438C4FC7}" srcOrd="2" destOrd="0" presId="urn:microsoft.com/office/officeart/2018/2/layout/IconVerticalSolidList"/>
    <dgm:cxn modelId="{998A2630-51F7-43A0-84F2-B6461E9BDBA7}" type="presParOf" srcId="{766B951E-D672-4C55-8688-7500D05819D7}" destId="{902690F5-0373-4D9D-83D5-1E714E921DB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070F487-8821-4F08-B5D3-E251C5E1CDA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1F623BB-8B78-48C8-B3F8-869A8E02322A}">
      <dgm:prSet/>
      <dgm:spPr/>
      <dgm:t>
        <a:bodyPr/>
        <a:lstStyle/>
        <a:p>
          <a:r>
            <a:rPr lang="en-US"/>
            <a:t>Mode Collapse</a:t>
          </a:r>
        </a:p>
      </dgm:t>
    </dgm:pt>
    <dgm:pt modelId="{B74B1250-0C8F-49A5-83FC-9BAB5BE89E2E}" type="parTrans" cxnId="{AFE9AC68-C737-4725-A949-0AE6219BF95A}">
      <dgm:prSet/>
      <dgm:spPr/>
      <dgm:t>
        <a:bodyPr/>
        <a:lstStyle/>
        <a:p>
          <a:endParaRPr lang="en-US"/>
        </a:p>
      </dgm:t>
    </dgm:pt>
    <dgm:pt modelId="{F4ABC516-4938-49F6-889C-C5DB5B923C19}" type="sibTrans" cxnId="{AFE9AC68-C737-4725-A949-0AE6219BF95A}">
      <dgm:prSet/>
      <dgm:spPr/>
      <dgm:t>
        <a:bodyPr/>
        <a:lstStyle/>
        <a:p>
          <a:endParaRPr lang="en-US"/>
        </a:p>
      </dgm:t>
    </dgm:pt>
    <dgm:pt modelId="{D7E479C3-2997-4885-BDDD-224587EA8A58}">
      <dgm:prSet/>
      <dgm:spPr/>
      <dgm:t>
        <a:bodyPr/>
        <a:lstStyle/>
        <a:p>
          <a:r>
            <a:rPr lang="en-US"/>
            <a:t>Output Images are a fuzzy spread. Need to get a more accurate location pinpoint by using localization techniques such as non-maximal suppression.</a:t>
          </a:r>
        </a:p>
      </dgm:t>
    </dgm:pt>
    <dgm:pt modelId="{ACC46D6B-42FD-4455-A286-B2224CB056D4}" type="parTrans" cxnId="{43081CF8-E09D-4A0C-A3D9-946E565ADF02}">
      <dgm:prSet/>
      <dgm:spPr/>
      <dgm:t>
        <a:bodyPr/>
        <a:lstStyle/>
        <a:p>
          <a:endParaRPr lang="en-US"/>
        </a:p>
      </dgm:t>
    </dgm:pt>
    <dgm:pt modelId="{7AC5DA5E-3420-4BD9-A059-01F47E794D1F}" type="sibTrans" cxnId="{43081CF8-E09D-4A0C-A3D9-946E565ADF02}">
      <dgm:prSet/>
      <dgm:spPr/>
      <dgm:t>
        <a:bodyPr/>
        <a:lstStyle/>
        <a:p>
          <a:endParaRPr lang="en-US"/>
        </a:p>
      </dgm:t>
    </dgm:pt>
    <dgm:pt modelId="{EF2F05C6-D3CA-4F48-9E0F-9E6AF5CC5933}">
      <dgm:prSet/>
      <dgm:spPr/>
      <dgm:t>
        <a:bodyPr/>
        <a:lstStyle/>
        <a:p>
          <a:r>
            <a:rPr lang="en-US"/>
            <a:t>Need to test the model on more datasets.</a:t>
          </a:r>
        </a:p>
      </dgm:t>
    </dgm:pt>
    <dgm:pt modelId="{4B1150BE-61BB-4F1A-A0E7-37C83513CD17}" type="parTrans" cxnId="{BCCDC089-3D35-4BF8-936D-86F54B887E4D}">
      <dgm:prSet/>
      <dgm:spPr/>
      <dgm:t>
        <a:bodyPr/>
        <a:lstStyle/>
        <a:p>
          <a:endParaRPr lang="en-US"/>
        </a:p>
      </dgm:t>
    </dgm:pt>
    <dgm:pt modelId="{6A13FCEE-6F37-43B3-8652-5B11A516D63F}" type="sibTrans" cxnId="{BCCDC089-3D35-4BF8-936D-86F54B887E4D}">
      <dgm:prSet/>
      <dgm:spPr/>
      <dgm:t>
        <a:bodyPr/>
        <a:lstStyle/>
        <a:p>
          <a:endParaRPr lang="en-US"/>
        </a:p>
      </dgm:t>
    </dgm:pt>
    <dgm:pt modelId="{D7431CCA-864A-49A0-9965-BDA191176958}" type="pres">
      <dgm:prSet presAssocID="{0070F487-8821-4F08-B5D3-E251C5E1CDAA}" presName="root" presStyleCnt="0">
        <dgm:presLayoutVars>
          <dgm:dir/>
          <dgm:resizeHandles val="exact"/>
        </dgm:presLayoutVars>
      </dgm:prSet>
      <dgm:spPr/>
    </dgm:pt>
    <dgm:pt modelId="{D8D3791D-24FD-4773-8101-D6EC6F0D6F83}" type="pres">
      <dgm:prSet presAssocID="{C1F623BB-8B78-48C8-B3F8-869A8E02322A}" presName="compNode" presStyleCnt="0"/>
      <dgm:spPr/>
    </dgm:pt>
    <dgm:pt modelId="{524917C2-CBC4-4E6A-A9B3-3BD0543E69B7}" type="pres">
      <dgm:prSet presAssocID="{C1F623BB-8B78-48C8-B3F8-869A8E02322A}" presName="bgRect" presStyleLbl="bgShp" presStyleIdx="0" presStyleCnt="3"/>
      <dgm:spPr/>
    </dgm:pt>
    <dgm:pt modelId="{C99415ED-712B-46C9-A516-1671D8CE056B}" type="pres">
      <dgm:prSet presAssocID="{C1F623BB-8B78-48C8-B3F8-869A8E0232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5EDC06B7-6E3B-4937-8C44-4C45433C4E2F}" type="pres">
      <dgm:prSet presAssocID="{C1F623BB-8B78-48C8-B3F8-869A8E02322A}" presName="spaceRect" presStyleCnt="0"/>
      <dgm:spPr/>
    </dgm:pt>
    <dgm:pt modelId="{E2387F51-C144-4A73-BD89-8D9CE551331C}" type="pres">
      <dgm:prSet presAssocID="{C1F623BB-8B78-48C8-B3F8-869A8E02322A}" presName="parTx" presStyleLbl="revTx" presStyleIdx="0" presStyleCnt="3">
        <dgm:presLayoutVars>
          <dgm:chMax val="0"/>
          <dgm:chPref val="0"/>
        </dgm:presLayoutVars>
      </dgm:prSet>
      <dgm:spPr/>
    </dgm:pt>
    <dgm:pt modelId="{F964A56D-2042-41FF-99F2-DC52555C8A34}" type="pres">
      <dgm:prSet presAssocID="{F4ABC516-4938-49F6-889C-C5DB5B923C19}" presName="sibTrans" presStyleCnt="0"/>
      <dgm:spPr/>
    </dgm:pt>
    <dgm:pt modelId="{E6D14EE3-00EA-4C00-A7B3-6F3F7193A6D1}" type="pres">
      <dgm:prSet presAssocID="{D7E479C3-2997-4885-BDDD-224587EA8A58}" presName="compNode" presStyleCnt="0"/>
      <dgm:spPr/>
    </dgm:pt>
    <dgm:pt modelId="{EC637BA5-C467-4044-8E7C-CA63D7E7672D}" type="pres">
      <dgm:prSet presAssocID="{D7E479C3-2997-4885-BDDD-224587EA8A58}" presName="bgRect" presStyleLbl="bgShp" presStyleIdx="1" presStyleCnt="3"/>
      <dgm:spPr/>
    </dgm:pt>
    <dgm:pt modelId="{66C2FAF3-DBF9-43AD-9D27-82CA2B2655C0}" type="pres">
      <dgm:prSet presAssocID="{D7E479C3-2997-4885-BDDD-224587EA8A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1D449D8-399F-4FD1-9B90-3CDDE5BD2D2E}" type="pres">
      <dgm:prSet presAssocID="{D7E479C3-2997-4885-BDDD-224587EA8A58}" presName="spaceRect" presStyleCnt="0"/>
      <dgm:spPr/>
    </dgm:pt>
    <dgm:pt modelId="{45C025B5-CA63-461F-808F-BFFB75B1AED6}" type="pres">
      <dgm:prSet presAssocID="{D7E479C3-2997-4885-BDDD-224587EA8A58}" presName="parTx" presStyleLbl="revTx" presStyleIdx="1" presStyleCnt="3">
        <dgm:presLayoutVars>
          <dgm:chMax val="0"/>
          <dgm:chPref val="0"/>
        </dgm:presLayoutVars>
      </dgm:prSet>
      <dgm:spPr/>
    </dgm:pt>
    <dgm:pt modelId="{A396E65D-8AAE-4914-B329-B00253762950}" type="pres">
      <dgm:prSet presAssocID="{7AC5DA5E-3420-4BD9-A059-01F47E794D1F}" presName="sibTrans" presStyleCnt="0"/>
      <dgm:spPr/>
    </dgm:pt>
    <dgm:pt modelId="{661D1175-C6AD-4426-94C2-822EB0015427}" type="pres">
      <dgm:prSet presAssocID="{EF2F05C6-D3CA-4F48-9E0F-9E6AF5CC5933}" presName="compNode" presStyleCnt="0"/>
      <dgm:spPr/>
    </dgm:pt>
    <dgm:pt modelId="{15CA229E-B488-4D39-9E19-3F7D8CECA110}" type="pres">
      <dgm:prSet presAssocID="{EF2F05C6-D3CA-4F48-9E0F-9E6AF5CC5933}" presName="bgRect" presStyleLbl="bgShp" presStyleIdx="2" presStyleCnt="3"/>
      <dgm:spPr/>
    </dgm:pt>
    <dgm:pt modelId="{8D59E5E2-F3FA-426C-B726-C05495E97BAA}" type="pres">
      <dgm:prSet presAssocID="{EF2F05C6-D3CA-4F48-9E0F-9E6AF5CC59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E86BE4B2-DE11-4F47-8CBE-3D01BAADC56F}" type="pres">
      <dgm:prSet presAssocID="{EF2F05C6-D3CA-4F48-9E0F-9E6AF5CC5933}" presName="spaceRect" presStyleCnt="0"/>
      <dgm:spPr/>
    </dgm:pt>
    <dgm:pt modelId="{46EFF36E-7457-4EEC-A79D-15E1F0615999}" type="pres">
      <dgm:prSet presAssocID="{EF2F05C6-D3CA-4F48-9E0F-9E6AF5CC5933}" presName="parTx" presStyleLbl="revTx" presStyleIdx="2" presStyleCnt="3">
        <dgm:presLayoutVars>
          <dgm:chMax val="0"/>
          <dgm:chPref val="0"/>
        </dgm:presLayoutVars>
      </dgm:prSet>
      <dgm:spPr/>
    </dgm:pt>
  </dgm:ptLst>
  <dgm:cxnLst>
    <dgm:cxn modelId="{71D1F00F-C4C0-4866-A5A1-03B7B31C1109}" type="presOf" srcId="{D7E479C3-2997-4885-BDDD-224587EA8A58}" destId="{45C025B5-CA63-461F-808F-BFFB75B1AED6}" srcOrd="0" destOrd="0" presId="urn:microsoft.com/office/officeart/2018/2/layout/IconVerticalSolidList"/>
    <dgm:cxn modelId="{89016C32-F19F-49E0-B59A-96E1309764D1}" type="presOf" srcId="{0070F487-8821-4F08-B5D3-E251C5E1CDAA}" destId="{D7431CCA-864A-49A0-9965-BDA191176958}" srcOrd="0" destOrd="0" presId="urn:microsoft.com/office/officeart/2018/2/layout/IconVerticalSolidList"/>
    <dgm:cxn modelId="{AFE9AC68-C737-4725-A949-0AE6219BF95A}" srcId="{0070F487-8821-4F08-B5D3-E251C5E1CDAA}" destId="{C1F623BB-8B78-48C8-B3F8-869A8E02322A}" srcOrd="0" destOrd="0" parTransId="{B74B1250-0C8F-49A5-83FC-9BAB5BE89E2E}" sibTransId="{F4ABC516-4938-49F6-889C-C5DB5B923C19}"/>
    <dgm:cxn modelId="{BCCDC089-3D35-4BF8-936D-86F54B887E4D}" srcId="{0070F487-8821-4F08-B5D3-E251C5E1CDAA}" destId="{EF2F05C6-D3CA-4F48-9E0F-9E6AF5CC5933}" srcOrd="2" destOrd="0" parTransId="{4B1150BE-61BB-4F1A-A0E7-37C83513CD17}" sibTransId="{6A13FCEE-6F37-43B3-8652-5B11A516D63F}"/>
    <dgm:cxn modelId="{F8885AC2-93AE-41FB-870B-4FDDCF7006F7}" type="presOf" srcId="{C1F623BB-8B78-48C8-B3F8-869A8E02322A}" destId="{E2387F51-C144-4A73-BD89-8D9CE551331C}" srcOrd="0" destOrd="0" presId="urn:microsoft.com/office/officeart/2018/2/layout/IconVerticalSolidList"/>
    <dgm:cxn modelId="{8A8CDACC-0754-47FA-AABF-B77B1EA72CBE}" type="presOf" srcId="{EF2F05C6-D3CA-4F48-9E0F-9E6AF5CC5933}" destId="{46EFF36E-7457-4EEC-A79D-15E1F0615999}" srcOrd="0" destOrd="0" presId="urn:microsoft.com/office/officeart/2018/2/layout/IconVerticalSolidList"/>
    <dgm:cxn modelId="{43081CF8-E09D-4A0C-A3D9-946E565ADF02}" srcId="{0070F487-8821-4F08-B5D3-E251C5E1CDAA}" destId="{D7E479C3-2997-4885-BDDD-224587EA8A58}" srcOrd="1" destOrd="0" parTransId="{ACC46D6B-42FD-4455-A286-B2224CB056D4}" sibTransId="{7AC5DA5E-3420-4BD9-A059-01F47E794D1F}"/>
    <dgm:cxn modelId="{F934A73C-0278-4E55-B967-0F58F6B162EF}" type="presParOf" srcId="{D7431CCA-864A-49A0-9965-BDA191176958}" destId="{D8D3791D-24FD-4773-8101-D6EC6F0D6F83}" srcOrd="0" destOrd="0" presId="urn:microsoft.com/office/officeart/2018/2/layout/IconVerticalSolidList"/>
    <dgm:cxn modelId="{9852ED32-56E4-4DFB-84DF-7FDF1C66B3BD}" type="presParOf" srcId="{D8D3791D-24FD-4773-8101-D6EC6F0D6F83}" destId="{524917C2-CBC4-4E6A-A9B3-3BD0543E69B7}" srcOrd="0" destOrd="0" presId="urn:microsoft.com/office/officeart/2018/2/layout/IconVerticalSolidList"/>
    <dgm:cxn modelId="{42EF7AC5-2FCA-4E93-92F3-CEB53E680DED}" type="presParOf" srcId="{D8D3791D-24FD-4773-8101-D6EC6F0D6F83}" destId="{C99415ED-712B-46C9-A516-1671D8CE056B}" srcOrd="1" destOrd="0" presId="urn:microsoft.com/office/officeart/2018/2/layout/IconVerticalSolidList"/>
    <dgm:cxn modelId="{4202CA9B-4757-47DF-9D0E-BA7BABDA1EBB}" type="presParOf" srcId="{D8D3791D-24FD-4773-8101-D6EC6F0D6F83}" destId="{5EDC06B7-6E3B-4937-8C44-4C45433C4E2F}" srcOrd="2" destOrd="0" presId="urn:microsoft.com/office/officeart/2018/2/layout/IconVerticalSolidList"/>
    <dgm:cxn modelId="{5052352A-9563-4990-8176-A283A6981471}" type="presParOf" srcId="{D8D3791D-24FD-4773-8101-D6EC6F0D6F83}" destId="{E2387F51-C144-4A73-BD89-8D9CE551331C}" srcOrd="3" destOrd="0" presId="urn:microsoft.com/office/officeart/2018/2/layout/IconVerticalSolidList"/>
    <dgm:cxn modelId="{5ECB1514-F67F-4DB9-B1DC-0F8E55FF321A}" type="presParOf" srcId="{D7431CCA-864A-49A0-9965-BDA191176958}" destId="{F964A56D-2042-41FF-99F2-DC52555C8A34}" srcOrd="1" destOrd="0" presId="urn:microsoft.com/office/officeart/2018/2/layout/IconVerticalSolidList"/>
    <dgm:cxn modelId="{DDA36C6F-5D0A-4082-9B06-AFA764F84CD1}" type="presParOf" srcId="{D7431CCA-864A-49A0-9965-BDA191176958}" destId="{E6D14EE3-00EA-4C00-A7B3-6F3F7193A6D1}" srcOrd="2" destOrd="0" presId="urn:microsoft.com/office/officeart/2018/2/layout/IconVerticalSolidList"/>
    <dgm:cxn modelId="{BAB3FC98-794C-465E-8EDC-819B38A9258D}" type="presParOf" srcId="{E6D14EE3-00EA-4C00-A7B3-6F3F7193A6D1}" destId="{EC637BA5-C467-4044-8E7C-CA63D7E7672D}" srcOrd="0" destOrd="0" presId="urn:microsoft.com/office/officeart/2018/2/layout/IconVerticalSolidList"/>
    <dgm:cxn modelId="{60BEC6F9-238C-4EC7-9662-5F37F8DEABCA}" type="presParOf" srcId="{E6D14EE3-00EA-4C00-A7B3-6F3F7193A6D1}" destId="{66C2FAF3-DBF9-43AD-9D27-82CA2B2655C0}" srcOrd="1" destOrd="0" presId="urn:microsoft.com/office/officeart/2018/2/layout/IconVerticalSolidList"/>
    <dgm:cxn modelId="{8C2CC1E5-24B4-45D6-B09D-AF25E2432AE9}" type="presParOf" srcId="{E6D14EE3-00EA-4C00-A7B3-6F3F7193A6D1}" destId="{91D449D8-399F-4FD1-9B90-3CDDE5BD2D2E}" srcOrd="2" destOrd="0" presId="urn:microsoft.com/office/officeart/2018/2/layout/IconVerticalSolidList"/>
    <dgm:cxn modelId="{D0C24E66-3EB3-45D2-8C35-5B1EA8759C6E}" type="presParOf" srcId="{E6D14EE3-00EA-4C00-A7B3-6F3F7193A6D1}" destId="{45C025B5-CA63-461F-808F-BFFB75B1AED6}" srcOrd="3" destOrd="0" presId="urn:microsoft.com/office/officeart/2018/2/layout/IconVerticalSolidList"/>
    <dgm:cxn modelId="{1699FC4F-8A08-4293-BFCB-2BC2BC320D44}" type="presParOf" srcId="{D7431CCA-864A-49A0-9965-BDA191176958}" destId="{A396E65D-8AAE-4914-B329-B00253762950}" srcOrd="3" destOrd="0" presId="urn:microsoft.com/office/officeart/2018/2/layout/IconVerticalSolidList"/>
    <dgm:cxn modelId="{1163D68D-0819-4C8C-B328-FBC516222642}" type="presParOf" srcId="{D7431CCA-864A-49A0-9965-BDA191176958}" destId="{661D1175-C6AD-4426-94C2-822EB0015427}" srcOrd="4" destOrd="0" presId="urn:microsoft.com/office/officeart/2018/2/layout/IconVerticalSolidList"/>
    <dgm:cxn modelId="{D971A058-DFBE-423D-8A79-B7B5454D9CA8}" type="presParOf" srcId="{661D1175-C6AD-4426-94C2-822EB0015427}" destId="{15CA229E-B488-4D39-9E19-3F7D8CECA110}" srcOrd="0" destOrd="0" presId="urn:microsoft.com/office/officeart/2018/2/layout/IconVerticalSolidList"/>
    <dgm:cxn modelId="{5A24598F-A818-4B92-A1ED-F36F5F9F73D5}" type="presParOf" srcId="{661D1175-C6AD-4426-94C2-822EB0015427}" destId="{8D59E5E2-F3FA-426C-B726-C05495E97BAA}" srcOrd="1" destOrd="0" presId="urn:microsoft.com/office/officeart/2018/2/layout/IconVerticalSolidList"/>
    <dgm:cxn modelId="{2E724CB8-A6C4-4F77-8CCD-282CB050390E}" type="presParOf" srcId="{661D1175-C6AD-4426-94C2-822EB0015427}" destId="{E86BE4B2-DE11-4F47-8CBE-3D01BAADC56F}" srcOrd="2" destOrd="0" presId="urn:microsoft.com/office/officeart/2018/2/layout/IconVerticalSolidList"/>
    <dgm:cxn modelId="{0A154526-9CAC-4290-A612-4FD2413C9AD4}" type="presParOf" srcId="{661D1175-C6AD-4426-94C2-822EB0015427}" destId="{46EFF36E-7457-4EEC-A79D-15E1F06159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D13DE7-8662-4802-A562-5EBAB4D96D0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49B3F1E-9D56-45E4-88B7-6913E3332EC1}">
      <dgm:prSet/>
      <dgm:spPr/>
      <dgm:t>
        <a:bodyPr/>
        <a:lstStyle/>
        <a:p>
          <a:r>
            <a:rPr lang="en-US"/>
            <a:t>What is the Stock Market?</a:t>
          </a:r>
        </a:p>
      </dgm:t>
    </dgm:pt>
    <dgm:pt modelId="{D5E242CD-9E7D-4772-8C83-0B8DBD608548}" type="parTrans" cxnId="{49E2010D-FEC7-4729-840C-73EF672778F6}">
      <dgm:prSet/>
      <dgm:spPr/>
      <dgm:t>
        <a:bodyPr/>
        <a:lstStyle/>
        <a:p>
          <a:endParaRPr lang="en-US"/>
        </a:p>
      </dgm:t>
    </dgm:pt>
    <dgm:pt modelId="{CF66B9F3-09D2-465B-A919-DCB8BE00D0FE}" type="sibTrans" cxnId="{49E2010D-FEC7-4729-840C-73EF672778F6}">
      <dgm:prSet/>
      <dgm:spPr/>
      <dgm:t>
        <a:bodyPr/>
        <a:lstStyle/>
        <a:p>
          <a:endParaRPr lang="en-US"/>
        </a:p>
      </dgm:t>
    </dgm:pt>
    <dgm:pt modelId="{B331C514-48A3-4E0B-B5E8-4D5058FF6432}">
      <dgm:prSet/>
      <dgm:spPr/>
      <dgm:t>
        <a:bodyPr/>
        <a:lstStyle/>
        <a:p>
          <a:r>
            <a:rPr lang="en-US"/>
            <a:t>How does the Stock Market work?</a:t>
          </a:r>
        </a:p>
      </dgm:t>
    </dgm:pt>
    <dgm:pt modelId="{5C74AA32-4863-4CBE-B7F7-DC49566262DD}" type="parTrans" cxnId="{FA4C37D3-6038-4F03-A918-CC76E92006AF}">
      <dgm:prSet/>
      <dgm:spPr/>
      <dgm:t>
        <a:bodyPr/>
        <a:lstStyle/>
        <a:p>
          <a:endParaRPr lang="en-US"/>
        </a:p>
      </dgm:t>
    </dgm:pt>
    <dgm:pt modelId="{ADFF3997-C770-4559-9895-A93A96DAE57A}" type="sibTrans" cxnId="{FA4C37D3-6038-4F03-A918-CC76E92006AF}">
      <dgm:prSet/>
      <dgm:spPr/>
      <dgm:t>
        <a:bodyPr/>
        <a:lstStyle/>
        <a:p>
          <a:endParaRPr lang="en-US"/>
        </a:p>
      </dgm:t>
    </dgm:pt>
    <dgm:pt modelId="{10325EDD-1CAB-45D1-BB27-4564114EA265}">
      <dgm:prSet/>
      <dgm:spPr/>
      <dgm:t>
        <a:bodyPr/>
        <a:lstStyle/>
        <a:p>
          <a:r>
            <a:rPr lang="en-US" dirty="0"/>
            <a:t>Why is the Stock Market so unpredictable?</a:t>
          </a:r>
        </a:p>
      </dgm:t>
    </dgm:pt>
    <dgm:pt modelId="{FF467046-2354-42CE-9F9E-3B4E41AD16DE}" type="parTrans" cxnId="{CFC64EE8-A8E1-4A7C-BE65-E5B870206C83}">
      <dgm:prSet/>
      <dgm:spPr/>
      <dgm:t>
        <a:bodyPr/>
        <a:lstStyle/>
        <a:p>
          <a:endParaRPr lang="en-US"/>
        </a:p>
      </dgm:t>
    </dgm:pt>
    <dgm:pt modelId="{A269E9D1-953A-42FF-A758-696283EE06CE}" type="sibTrans" cxnId="{CFC64EE8-A8E1-4A7C-BE65-E5B870206C83}">
      <dgm:prSet/>
      <dgm:spPr/>
      <dgm:t>
        <a:bodyPr/>
        <a:lstStyle/>
        <a:p>
          <a:endParaRPr lang="en-US"/>
        </a:p>
      </dgm:t>
    </dgm:pt>
    <dgm:pt modelId="{B500F28F-FB1B-43F4-8207-D1D24858EFC5}" type="pres">
      <dgm:prSet presAssocID="{A0D13DE7-8662-4802-A562-5EBAB4D96D0A}" presName="root" presStyleCnt="0">
        <dgm:presLayoutVars>
          <dgm:dir/>
          <dgm:resizeHandles val="exact"/>
        </dgm:presLayoutVars>
      </dgm:prSet>
      <dgm:spPr/>
    </dgm:pt>
    <dgm:pt modelId="{417E73C4-87C8-4F49-90AB-54AA1B41C841}" type="pres">
      <dgm:prSet presAssocID="{E49B3F1E-9D56-45E4-88B7-6913E3332EC1}" presName="compNode" presStyleCnt="0"/>
      <dgm:spPr/>
    </dgm:pt>
    <dgm:pt modelId="{E87E8662-D726-4620-AA7D-971D40D7C289}" type="pres">
      <dgm:prSet presAssocID="{E49B3F1E-9D56-45E4-88B7-6913E3332EC1}" presName="bgRect" presStyleLbl="bgShp" presStyleIdx="0" presStyleCnt="3"/>
      <dgm:spPr/>
    </dgm:pt>
    <dgm:pt modelId="{DEB787EF-00D1-441A-A61F-299D8C28FFF7}" type="pres">
      <dgm:prSet presAssocID="{E49B3F1E-9D56-45E4-88B7-6913E3332E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E87B60BA-BD43-44F2-93EC-B0D7DF6952F4}" type="pres">
      <dgm:prSet presAssocID="{E49B3F1E-9D56-45E4-88B7-6913E3332EC1}" presName="spaceRect" presStyleCnt="0"/>
      <dgm:spPr/>
    </dgm:pt>
    <dgm:pt modelId="{CE6AC7B5-9570-470C-923F-0AE7CF39F8E2}" type="pres">
      <dgm:prSet presAssocID="{E49B3F1E-9D56-45E4-88B7-6913E3332EC1}" presName="parTx" presStyleLbl="revTx" presStyleIdx="0" presStyleCnt="3">
        <dgm:presLayoutVars>
          <dgm:chMax val="0"/>
          <dgm:chPref val="0"/>
        </dgm:presLayoutVars>
      </dgm:prSet>
      <dgm:spPr/>
    </dgm:pt>
    <dgm:pt modelId="{7ADB3418-0D80-457E-97A0-BB38AD718A6F}" type="pres">
      <dgm:prSet presAssocID="{CF66B9F3-09D2-465B-A919-DCB8BE00D0FE}" presName="sibTrans" presStyleCnt="0"/>
      <dgm:spPr/>
    </dgm:pt>
    <dgm:pt modelId="{A9C9B235-0A48-44AE-8B65-B1D661A5A8AE}" type="pres">
      <dgm:prSet presAssocID="{B331C514-48A3-4E0B-B5E8-4D5058FF6432}" presName="compNode" presStyleCnt="0"/>
      <dgm:spPr/>
    </dgm:pt>
    <dgm:pt modelId="{5BFF23E3-ACAB-45BE-B3D6-E36915E6F4E9}" type="pres">
      <dgm:prSet presAssocID="{B331C514-48A3-4E0B-B5E8-4D5058FF6432}" presName="bgRect" presStyleLbl="bgShp" presStyleIdx="1" presStyleCnt="3"/>
      <dgm:spPr/>
    </dgm:pt>
    <dgm:pt modelId="{F1065F88-DD18-4E78-8175-75E9E9C5D9E2}" type="pres">
      <dgm:prSet presAssocID="{B331C514-48A3-4E0B-B5E8-4D5058FF64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efcase"/>
        </a:ext>
      </dgm:extLst>
    </dgm:pt>
    <dgm:pt modelId="{7FFFDE02-5DC6-4B72-8AFE-9314B7FEAB67}" type="pres">
      <dgm:prSet presAssocID="{B331C514-48A3-4E0B-B5E8-4D5058FF6432}" presName="spaceRect" presStyleCnt="0"/>
      <dgm:spPr/>
    </dgm:pt>
    <dgm:pt modelId="{34563FC6-CC82-406E-B1C0-4DD825BB9BB9}" type="pres">
      <dgm:prSet presAssocID="{B331C514-48A3-4E0B-B5E8-4D5058FF6432}" presName="parTx" presStyleLbl="revTx" presStyleIdx="1" presStyleCnt="3">
        <dgm:presLayoutVars>
          <dgm:chMax val="0"/>
          <dgm:chPref val="0"/>
        </dgm:presLayoutVars>
      </dgm:prSet>
      <dgm:spPr/>
    </dgm:pt>
    <dgm:pt modelId="{3D720241-A5E8-4E43-A795-FBB43207B1A5}" type="pres">
      <dgm:prSet presAssocID="{ADFF3997-C770-4559-9895-A93A96DAE57A}" presName="sibTrans" presStyleCnt="0"/>
      <dgm:spPr/>
    </dgm:pt>
    <dgm:pt modelId="{6DC536F4-1999-4629-86A8-A28ADAA07288}" type="pres">
      <dgm:prSet presAssocID="{10325EDD-1CAB-45D1-BB27-4564114EA265}" presName="compNode" presStyleCnt="0"/>
      <dgm:spPr/>
    </dgm:pt>
    <dgm:pt modelId="{43D58BCB-6A45-43E4-B27B-7E788E087509}" type="pres">
      <dgm:prSet presAssocID="{10325EDD-1CAB-45D1-BB27-4564114EA265}" presName="bgRect" presStyleLbl="bgShp" presStyleIdx="2" presStyleCnt="3"/>
      <dgm:spPr/>
    </dgm:pt>
    <dgm:pt modelId="{FBADEB2F-0980-42C3-B758-C22101531FF2}" type="pres">
      <dgm:prSet presAssocID="{10325EDD-1CAB-45D1-BB27-4564114EA2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86B595D2-1622-41EA-8E7B-06BC3379B99F}" type="pres">
      <dgm:prSet presAssocID="{10325EDD-1CAB-45D1-BB27-4564114EA265}" presName="spaceRect" presStyleCnt="0"/>
      <dgm:spPr/>
    </dgm:pt>
    <dgm:pt modelId="{04EBEBF0-268E-47B2-A5BC-46AC4EA5BCE1}" type="pres">
      <dgm:prSet presAssocID="{10325EDD-1CAB-45D1-BB27-4564114EA265}" presName="parTx" presStyleLbl="revTx" presStyleIdx="2" presStyleCnt="3">
        <dgm:presLayoutVars>
          <dgm:chMax val="0"/>
          <dgm:chPref val="0"/>
        </dgm:presLayoutVars>
      </dgm:prSet>
      <dgm:spPr/>
    </dgm:pt>
  </dgm:ptLst>
  <dgm:cxnLst>
    <dgm:cxn modelId="{49E2010D-FEC7-4729-840C-73EF672778F6}" srcId="{A0D13DE7-8662-4802-A562-5EBAB4D96D0A}" destId="{E49B3F1E-9D56-45E4-88B7-6913E3332EC1}" srcOrd="0" destOrd="0" parTransId="{D5E242CD-9E7D-4772-8C83-0B8DBD608548}" sibTransId="{CF66B9F3-09D2-465B-A919-DCB8BE00D0FE}"/>
    <dgm:cxn modelId="{C8FF7B2E-C0F6-4C31-90BC-BBE625B7D2A8}" type="presOf" srcId="{E49B3F1E-9D56-45E4-88B7-6913E3332EC1}" destId="{CE6AC7B5-9570-470C-923F-0AE7CF39F8E2}" srcOrd="0" destOrd="0" presId="urn:microsoft.com/office/officeart/2018/2/layout/IconVerticalSolidList"/>
    <dgm:cxn modelId="{44BAEF6A-1BAE-4DEE-8BB6-3AAD988286C2}" type="presOf" srcId="{A0D13DE7-8662-4802-A562-5EBAB4D96D0A}" destId="{B500F28F-FB1B-43F4-8207-D1D24858EFC5}" srcOrd="0" destOrd="0" presId="urn:microsoft.com/office/officeart/2018/2/layout/IconVerticalSolidList"/>
    <dgm:cxn modelId="{B4F3517C-73EA-4089-802E-6FA36AC81DF2}" type="presOf" srcId="{B331C514-48A3-4E0B-B5E8-4D5058FF6432}" destId="{34563FC6-CC82-406E-B1C0-4DD825BB9BB9}" srcOrd="0" destOrd="0" presId="urn:microsoft.com/office/officeart/2018/2/layout/IconVerticalSolidList"/>
    <dgm:cxn modelId="{040657C4-90C0-4A54-8D1C-0D59232F471B}" type="presOf" srcId="{10325EDD-1CAB-45D1-BB27-4564114EA265}" destId="{04EBEBF0-268E-47B2-A5BC-46AC4EA5BCE1}" srcOrd="0" destOrd="0" presId="urn:microsoft.com/office/officeart/2018/2/layout/IconVerticalSolidList"/>
    <dgm:cxn modelId="{FA4C37D3-6038-4F03-A918-CC76E92006AF}" srcId="{A0D13DE7-8662-4802-A562-5EBAB4D96D0A}" destId="{B331C514-48A3-4E0B-B5E8-4D5058FF6432}" srcOrd="1" destOrd="0" parTransId="{5C74AA32-4863-4CBE-B7F7-DC49566262DD}" sibTransId="{ADFF3997-C770-4559-9895-A93A96DAE57A}"/>
    <dgm:cxn modelId="{CFC64EE8-A8E1-4A7C-BE65-E5B870206C83}" srcId="{A0D13DE7-8662-4802-A562-5EBAB4D96D0A}" destId="{10325EDD-1CAB-45D1-BB27-4564114EA265}" srcOrd="2" destOrd="0" parTransId="{FF467046-2354-42CE-9F9E-3B4E41AD16DE}" sibTransId="{A269E9D1-953A-42FF-A758-696283EE06CE}"/>
    <dgm:cxn modelId="{3515383C-203E-4AF2-8148-B7DEFFD7B5C6}" type="presParOf" srcId="{B500F28F-FB1B-43F4-8207-D1D24858EFC5}" destId="{417E73C4-87C8-4F49-90AB-54AA1B41C841}" srcOrd="0" destOrd="0" presId="urn:microsoft.com/office/officeart/2018/2/layout/IconVerticalSolidList"/>
    <dgm:cxn modelId="{0EE52755-73CE-4971-9DFC-F0659CD5F92E}" type="presParOf" srcId="{417E73C4-87C8-4F49-90AB-54AA1B41C841}" destId="{E87E8662-D726-4620-AA7D-971D40D7C289}" srcOrd="0" destOrd="0" presId="urn:microsoft.com/office/officeart/2018/2/layout/IconVerticalSolidList"/>
    <dgm:cxn modelId="{E45B7B26-4D1A-4C79-9A6A-EDAC43CFBC6A}" type="presParOf" srcId="{417E73C4-87C8-4F49-90AB-54AA1B41C841}" destId="{DEB787EF-00D1-441A-A61F-299D8C28FFF7}" srcOrd="1" destOrd="0" presId="urn:microsoft.com/office/officeart/2018/2/layout/IconVerticalSolidList"/>
    <dgm:cxn modelId="{FC79DD7F-10E2-45B0-99A3-061EA85001BD}" type="presParOf" srcId="{417E73C4-87C8-4F49-90AB-54AA1B41C841}" destId="{E87B60BA-BD43-44F2-93EC-B0D7DF6952F4}" srcOrd="2" destOrd="0" presId="urn:microsoft.com/office/officeart/2018/2/layout/IconVerticalSolidList"/>
    <dgm:cxn modelId="{139D20BC-4A19-4B6A-A9DD-4710A3068C05}" type="presParOf" srcId="{417E73C4-87C8-4F49-90AB-54AA1B41C841}" destId="{CE6AC7B5-9570-470C-923F-0AE7CF39F8E2}" srcOrd="3" destOrd="0" presId="urn:microsoft.com/office/officeart/2018/2/layout/IconVerticalSolidList"/>
    <dgm:cxn modelId="{D56877AF-47C1-451F-8DE1-80E4A548656A}" type="presParOf" srcId="{B500F28F-FB1B-43F4-8207-D1D24858EFC5}" destId="{7ADB3418-0D80-457E-97A0-BB38AD718A6F}" srcOrd="1" destOrd="0" presId="urn:microsoft.com/office/officeart/2018/2/layout/IconVerticalSolidList"/>
    <dgm:cxn modelId="{45BFE2F7-177A-443C-BB14-770792332BCC}" type="presParOf" srcId="{B500F28F-FB1B-43F4-8207-D1D24858EFC5}" destId="{A9C9B235-0A48-44AE-8B65-B1D661A5A8AE}" srcOrd="2" destOrd="0" presId="urn:microsoft.com/office/officeart/2018/2/layout/IconVerticalSolidList"/>
    <dgm:cxn modelId="{0A81921C-A032-48C7-AFFD-2CC08E91FA6E}" type="presParOf" srcId="{A9C9B235-0A48-44AE-8B65-B1D661A5A8AE}" destId="{5BFF23E3-ACAB-45BE-B3D6-E36915E6F4E9}" srcOrd="0" destOrd="0" presId="urn:microsoft.com/office/officeart/2018/2/layout/IconVerticalSolidList"/>
    <dgm:cxn modelId="{F05E2E9A-42BC-40E2-9F27-AF4D2076B552}" type="presParOf" srcId="{A9C9B235-0A48-44AE-8B65-B1D661A5A8AE}" destId="{F1065F88-DD18-4E78-8175-75E9E9C5D9E2}" srcOrd="1" destOrd="0" presId="urn:microsoft.com/office/officeart/2018/2/layout/IconVerticalSolidList"/>
    <dgm:cxn modelId="{40D0BD3B-5817-4ECF-A7EC-781D335FB340}" type="presParOf" srcId="{A9C9B235-0A48-44AE-8B65-B1D661A5A8AE}" destId="{7FFFDE02-5DC6-4B72-8AFE-9314B7FEAB67}" srcOrd="2" destOrd="0" presId="urn:microsoft.com/office/officeart/2018/2/layout/IconVerticalSolidList"/>
    <dgm:cxn modelId="{07D8C0E0-3527-43C8-8F45-06EF79FF4EA9}" type="presParOf" srcId="{A9C9B235-0A48-44AE-8B65-B1D661A5A8AE}" destId="{34563FC6-CC82-406E-B1C0-4DD825BB9BB9}" srcOrd="3" destOrd="0" presId="urn:microsoft.com/office/officeart/2018/2/layout/IconVerticalSolidList"/>
    <dgm:cxn modelId="{286A756E-B7C8-4913-9800-CF0F64DA6E11}" type="presParOf" srcId="{B500F28F-FB1B-43F4-8207-D1D24858EFC5}" destId="{3D720241-A5E8-4E43-A795-FBB43207B1A5}" srcOrd="3" destOrd="0" presId="urn:microsoft.com/office/officeart/2018/2/layout/IconVerticalSolidList"/>
    <dgm:cxn modelId="{4C3EDB29-1472-438B-9EFD-200E54496479}" type="presParOf" srcId="{B500F28F-FB1B-43F4-8207-D1D24858EFC5}" destId="{6DC536F4-1999-4629-86A8-A28ADAA07288}" srcOrd="4" destOrd="0" presId="urn:microsoft.com/office/officeart/2018/2/layout/IconVerticalSolidList"/>
    <dgm:cxn modelId="{0D02F3FB-E7E6-4B76-BBCF-D070C37E74EF}" type="presParOf" srcId="{6DC536F4-1999-4629-86A8-A28ADAA07288}" destId="{43D58BCB-6A45-43E4-B27B-7E788E087509}" srcOrd="0" destOrd="0" presId="urn:microsoft.com/office/officeart/2018/2/layout/IconVerticalSolidList"/>
    <dgm:cxn modelId="{517B8FAC-7EC3-4326-8DAF-E281FA4115F7}" type="presParOf" srcId="{6DC536F4-1999-4629-86A8-A28ADAA07288}" destId="{FBADEB2F-0980-42C3-B758-C22101531FF2}" srcOrd="1" destOrd="0" presId="urn:microsoft.com/office/officeart/2018/2/layout/IconVerticalSolidList"/>
    <dgm:cxn modelId="{4C4B3932-EE24-45B2-A9AD-710B4AC4398D}" type="presParOf" srcId="{6DC536F4-1999-4629-86A8-A28ADAA07288}" destId="{86B595D2-1622-41EA-8E7B-06BC3379B99F}" srcOrd="2" destOrd="0" presId="urn:microsoft.com/office/officeart/2018/2/layout/IconVerticalSolidList"/>
    <dgm:cxn modelId="{D87F9BB5-AAC5-4430-8C86-0F77AFEB33B1}" type="presParOf" srcId="{6DC536F4-1999-4629-86A8-A28ADAA07288}" destId="{04EBEBF0-268E-47B2-A5BC-46AC4EA5BC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A243C47-43AA-48F7-A1EE-82560B17FE52}"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89CB23A3-64B0-4C00-8673-9E637FD209BF}">
      <dgm:prSet/>
      <dgm:spPr/>
      <dgm:t>
        <a:bodyPr/>
        <a:lstStyle/>
        <a:p>
          <a:r>
            <a:rPr lang="en-US"/>
            <a:t>The GAN model can be used to predict future heat maps.</a:t>
          </a:r>
        </a:p>
      </dgm:t>
    </dgm:pt>
    <dgm:pt modelId="{591D39CC-EC02-49AB-8A03-03F3373E63CE}" type="parTrans" cxnId="{9C5748AA-DCB9-4F84-92EF-AAE76175FC90}">
      <dgm:prSet/>
      <dgm:spPr/>
      <dgm:t>
        <a:bodyPr/>
        <a:lstStyle/>
        <a:p>
          <a:endParaRPr lang="en-US"/>
        </a:p>
      </dgm:t>
    </dgm:pt>
    <dgm:pt modelId="{C01606C2-6100-494D-9A33-271272F11EC6}" type="sibTrans" cxnId="{9C5748AA-DCB9-4F84-92EF-AAE76175FC90}">
      <dgm:prSet phldrT="1" phldr="0"/>
      <dgm:spPr/>
      <dgm:t>
        <a:bodyPr/>
        <a:lstStyle/>
        <a:p>
          <a:r>
            <a:rPr lang="en-US"/>
            <a:t>1</a:t>
          </a:r>
        </a:p>
      </dgm:t>
    </dgm:pt>
    <dgm:pt modelId="{461123CF-A142-43D0-8C60-9F80E89711EF}">
      <dgm:prSet/>
      <dgm:spPr/>
      <dgm:t>
        <a:bodyPr/>
        <a:lstStyle/>
        <a:p>
          <a:r>
            <a:rPr lang="en-US"/>
            <a:t>The proposed model is superior than the existing models.</a:t>
          </a:r>
        </a:p>
      </dgm:t>
    </dgm:pt>
    <dgm:pt modelId="{820A9B9B-889F-43F7-B0FA-DA68D9420C73}" type="parTrans" cxnId="{8F5C7104-B85F-49E4-B751-263678D69B65}">
      <dgm:prSet/>
      <dgm:spPr/>
      <dgm:t>
        <a:bodyPr/>
        <a:lstStyle/>
        <a:p>
          <a:endParaRPr lang="en-US"/>
        </a:p>
      </dgm:t>
    </dgm:pt>
    <dgm:pt modelId="{D194873C-97EB-4FC5-95D4-0E3991AF3C9E}" type="sibTrans" cxnId="{8F5C7104-B85F-49E4-B751-263678D69B65}">
      <dgm:prSet phldrT="2" phldr="0"/>
      <dgm:spPr/>
      <dgm:t>
        <a:bodyPr/>
        <a:lstStyle/>
        <a:p>
          <a:r>
            <a:rPr lang="en-US"/>
            <a:t>2</a:t>
          </a:r>
        </a:p>
      </dgm:t>
    </dgm:pt>
    <dgm:pt modelId="{46E5B8E6-079F-4FB9-90D6-ED1BF9AD3211}" type="pres">
      <dgm:prSet presAssocID="{FA243C47-43AA-48F7-A1EE-82560B17FE52}" presName="Name0" presStyleCnt="0">
        <dgm:presLayoutVars>
          <dgm:animLvl val="lvl"/>
          <dgm:resizeHandles val="exact"/>
        </dgm:presLayoutVars>
      </dgm:prSet>
      <dgm:spPr/>
    </dgm:pt>
    <dgm:pt modelId="{4517192E-E170-440E-B115-DAAC041AE27C}" type="pres">
      <dgm:prSet presAssocID="{89CB23A3-64B0-4C00-8673-9E637FD209BF}" presName="compositeNode" presStyleCnt="0">
        <dgm:presLayoutVars>
          <dgm:bulletEnabled val="1"/>
        </dgm:presLayoutVars>
      </dgm:prSet>
      <dgm:spPr/>
    </dgm:pt>
    <dgm:pt modelId="{C1BD89E7-62D8-4430-9C88-07694CB6E3C2}" type="pres">
      <dgm:prSet presAssocID="{89CB23A3-64B0-4C00-8673-9E637FD209BF}" presName="bgRect" presStyleLbl="bgAccFollowNode1" presStyleIdx="0" presStyleCnt="2"/>
      <dgm:spPr/>
    </dgm:pt>
    <dgm:pt modelId="{BB855F89-F439-46CE-8D9C-27CEF495B3D9}" type="pres">
      <dgm:prSet presAssocID="{C01606C2-6100-494D-9A33-271272F11EC6}" presName="sibTransNodeCircle" presStyleLbl="alignNode1" presStyleIdx="0" presStyleCnt="4">
        <dgm:presLayoutVars>
          <dgm:chMax val="0"/>
          <dgm:bulletEnabled/>
        </dgm:presLayoutVars>
      </dgm:prSet>
      <dgm:spPr/>
    </dgm:pt>
    <dgm:pt modelId="{87437A43-FECE-443F-9F16-D101D7A642B7}" type="pres">
      <dgm:prSet presAssocID="{89CB23A3-64B0-4C00-8673-9E637FD209BF}" presName="bottomLine" presStyleLbl="alignNode1" presStyleIdx="1" presStyleCnt="4">
        <dgm:presLayoutVars/>
      </dgm:prSet>
      <dgm:spPr/>
    </dgm:pt>
    <dgm:pt modelId="{3EDF5F2C-5E5C-496F-A028-12B6F443161F}" type="pres">
      <dgm:prSet presAssocID="{89CB23A3-64B0-4C00-8673-9E637FD209BF}" presName="nodeText" presStyleLbl="bgAccFollowNode1" presStyleIdx="0" presStyleCnt="2">
        <dgm:presLayoutVars>
          <dgm:bulletEnabled val="1"/>
        </dgm:presLayoutVars>
      </dgm:prSet>
      <dgm:spPr/>
    </dgm:pt>
    <dgm:pt modelId="{1DBD9151-55E7-40DF-8A28-01259D30692D}" type="pres">
      <dgm:prSet presAssocID="{C01606C2-6100-494D-9A33-271272F11EC6}" presName="sibTrans" presStyleCnt="0"/>
      <dgm:spPr/>
    </dgm:pt>
    <dgm:pt modelId="{1680065B-46E4-4C91-9831-074D935AD1CA}" type="pres">
      <dgm:prSet presAssocID="{461123CF-A142-43D0-8C60-9F80E89711EF}" presName="compositeNode" presStyleCnt="0">
        <dgm:presLayoutVars>
          <dgm:bulletEnabled val="1"/>
        </dgm:presLayoutVars>
      </dgm:prSet>
      <dgm:spPr/>
    </dgm:pt>
    <dgm:pt modelId="{5F7CD488-3A03-456F-9DE3-7528C9AB1A27}" type="pres">
      <dgm:prSet presAssocID="{461123CF-A142-43D0-8C60-9F80E89711EF}" presName="bgRect" presStyleLbl="bgAccFollowNode1" presStyleIdx="1" presStyleCnt="2"/>
      <dgm:spPr/>
    </dgm:pt>
    <dgm:pt modelId="{E1FFBF41-65D2-4DE6-A65E-60E651981031}" type="pres">
      <dgm:prSet presAssocID="{D194873C-97EB-4FC5-95D4-0E3991AF3C9E}" presName="sibTransNodeCircle" presStyleLbl="alignNode1" presStyleIdx="2" presStyleCnt="4">
        <dgm:presLayoutVars>
          <dgm:chMax val="0"/>
          <dgm:bulletEnabled/>
        </dgm:presLayoutVars>
      </dgm:prSet>
      <dgm:spPr/>
    </dgm:pt>
    <dgm:pt modelId="{90B88816-2ACE-4506-86C0-6A62A173D049}" type="pres">
      <dgm:prSet presAssocID="{461123CF-A142-43D0-8C60-9F80E89711EF}" presName="bottomLine" presStyleLbl="alignNode1" presStyleIdx="3" presStyleCnt="4">
        <dgm:presLayoutVars/>
      </dgm:prSet>
      <dgm:spPr/>
    </dgm:pt>
    <dgm:pt modelId="{9A021A6D-6B2D-4695-879F-6A8AC3EF315F}" type="pres">
      <dgm:prSet presAssocID="{461123CF-A142-43D0-8C60-9F80E89711EF}" presName="nodeText" presStyleLbl="bgAccFollowNode1" presStyleIdx="1" presStyleCnt="2">
        <dgm:presLayoutVars>
          <dgm:bulletEnabled val="1"/>
        </dgm:presLayoutVars>
      </dgm:prSet>
      <dgm:spPr/>
    </dgm:pt>
  </dgm:ptLst>
  <dgm:cxnLst>
    <dgm:cxn modelId="{8F5C7104-B85F-49E4-B751-263678D69B65}" srcId="{FA243C47-43AA-48F7-A1EE-82560B17FE52}" destId="{461123CF-A142-43D0-8C60-9F80E89711EF}" srcOrd="1" destOrd="0" parTransId="{820A9B9B-889F-43F7-B0FA-DA68D9420C73}" sibTransId="{D194873C-97EB-4FC5-95D4-0E3991AF3C9E}"/>
    <dgm:cxn modelId="{49BD950B-2014-49AD-8BFE-680846C19550}" type="presOf" srcId="{89CB23A3-64B0-4C00-8673-9E637FD209BF}" destId="{C1BD89E7-62D8-4430-9C88-07694CB6E3C2}" srcOrd="0" destOrd="0" presId="urn:microsoft.com/office/officeart/2016/7/layout/BasicLinearProcessNumbered"/>
    <dgm:cxn modelId="{89479628-7478-49CD-A7F8-396B08DDFA11}" type="presOf" srcId="{89CB23A3-64B0-4C00-8673-9E637FD209BF}" destId="{3EDF5F2C-5E5C-496F-A028-12B6F443161F}" srcOrd="1" destOrd="0" presId="urn:microsoft.com/office/officeart/2016/7/layout/BasicLinearProcessNumbered"/>
    <dgm:cxn modelId="{1D7E5F44-51AC-4ACE-BC5C-B40F62941E82}" type="presOf" srcId="{461123CF-A142-43D0-8C60-9F80E89711EF}" destId="{9A021A6D-6B2D-4695-879F-6A8AC3EF315F}" srcOrd="1" destOrd="0" presId="urn:microsoft.com/office/officeart/2016/7/layout/BasicLinearProcessNumbered"/>
    <dgm:cxn modelId="{478B166B-F9B7-4698-A9B8-D28582088ABC}" type="presOf" srcId="{D194873C-97EB-4FC5-95D4-0E3991AF3C9E}" destId="{E1FFBF41-65D2-4DE6-A65E-60E651981031}" srcOrd="0" destOrd="0" presId="urn:microsoft.com/office/officeart/2016/7/layout/BasicLinearProcessNumbered"/>
    <dgm:cxn modelId="{83CF5E83-91F5-4AC5-80EE-90A57495CE0C}" type="presOf" srcId="{461123CF-A142-43D0-8C60-9F80E89711EF}" destId="{5F7CD488-3A03-456F-9DE3-7528C9AB1A27}" srcOrd="0" destOrd="0" presId="urn:microsoft.com/office/officeart/2016/7/layout/BasicLinearProcessNumbered"/>
    <dgm:cxn modelId="{8278C7A9-8CA6-42E4-82BF-39772965B17B}" type="presOf" srcId="{FA243C47-43AA-48F7-A1EE-82560B17FE52}" destId="{46E5B8E6-079F-4FB9-90D6-ED1BF9AD3211}" srcOrd="0" destOrd="0" presId="urn:microsoft.com/office/officeart/2016/7/layout/BasicLinearProcessNumbered"/>
    <dgm:cxn modelId="{9C5748AA-DCB9-4F84-92EF-AAE76175FC90}" srcId="{FA243C47-43AA-48F7-A1EE-82560B17FE52}" destId="{89CB23A3-64B0-4C00-8673-9E637FD209BF}" srcOrd="0" destOrd="0" parTransId="{591D39CC-EC02-49AB-8A03-03F3373E63CE}" sibTransId="{C01606C2-6100-494D-9A33-271272F11EC6}"/>
    <dgm:cxn modelId="{4B986EB4-9EF7-459A-A7FD-7FDAEA571BC1}" type="presOf" srcId="{C01606C2-6100-494D-9A33-271272F11EC6}" destId="{BB855F89-F439-46CE-8D9C-27CEF495B3D9}" srcOrd="0" destOrd="0" presId="urn:microsoft.com/office/officeart/2016/7/layout/BasicLinearProcessNumbered"/>
    <dgm:cxn modelId="{C530D44B-DF53-47DC-ACD6-B357B59BDD9B}" type="presParOf" srcId="{46E5B8E6-079F-4FB9-90D6-ED1BF9AD3211}" destId="{4517192E-E170-440E-B115-DAAC041AE27C}" srcOrd="0" destOrd="0" presId="urn:microsoft.com/office/officeart/2016/7/layout/BasicLinearProcessNumbered"/>
    <dgm:cxn modelId="{B43AD8EB-29C2-446E-A893-482B780D0A2A}" type="presParOf" srcId="{4517192E-E170-440E-B115-DAAC041AE27C}" destId="{C1BD89E7-62D8-4430-9C88-07694CB6E3C2}" srcOrd="0" destOrd="0" presId="urn:microsoft.com/office/officeart/2016/7/layout/BasicLinearProcessNumbered"/>
    <dgm:cxn modelId="{70CF93CC-8A21-4705-BE9B-5512CBACEEA0}" type="presParOf" srcId="{4517192E-E170-440E-B115-DAAC041AE27C}" destId="{BB855F89-F439-46CE-8D9C-27CEF495B3D9}" srcOrd="1" destOrd="0" presId="urn:microsoft.com/office/officeart/2016/7/layout/BasicLinearProcessNumbered"/>
    <dgm:cxn modelId="{8945C969-3D8D-44D3-A5F9-99CD82C86649}" type="presParOf" srcId="{4517192E-E170-440E-B115-DAAC041AE27C}" destId="{87437A43-FECE-443F-9F16-D101D7A642B7}" srcOrd="2" destOrd="0" presId="urn:microsoft.com/office/officeart/2016/7/layout/BasicLinearProcessNumbered"/>
    <dgm:cxn modelId="{71A02441-C045-484A-BF52-E8ACF51F0542}" type="presParOf" srcId="{4517192E-E170-440E-B115-DAAC041AE27C}" destId="{3EDF5F2C-5E5C-496F-A028-12B6F443161F}" srcOrd="3" destOrd="0" presId="urn:microsoft.com/office/officeart/2016/7/layout/BasicLinearProcessNumbered"/>
    <dgm:cxn modelId="{20FB4A86-9FB5-4F8B-A9DE-7C9558D31D29}" type="presParOf" srcId="{46E5B8E6-079F-4FB9-90D6-ED1BF9AD3211}" destId="{1DBD9151-55E7-40DF-8A28-01259D30692D}" srcOrd="1" destOrd="0" presId="urn:microsoft.com/office/officeart/2016/7/layout/BasicLinearProcessNumbered"/>
    <dgm:cxn modelId="{58999938-D599-49A1-AABB-5F1A8E814324}" type="presParOf" srcId="{46E5B8E6-079F-4FB9-90D6-ED1BF9AD3211}" destId="{1680065B-46E4-4C91-9831-074D935AD1CA}" srcOrd="2" destOrd="0" presId="urn:microsoft.com/office/officeart/2016/7/layout/BasicLinearProcessNumbered"/>
    <dgm:cxn modelId="{07BAB39F-59A0-4A58-84D4-CDDEDE0C4B9F}" type="presParOf" srcId="{1680065B-46E4-4C91-9831-074D935AD1CA}" destId="{5F7CD488-3A03-456F-9DE3-7528C9AB1A27}" srcOrd="0" destOrd="0" presId="urn:microsoft.com/office/officeart/2016/7/layout/BasicLinearProcessNumbered"/>
    <dgm:cxn modelId="{97C89C54-2CF9-4001-B05F-31599447FB1D}" type="presParOf" srcId="{1680065B-46E4-4C91-9831-074D935AD1CA}" destId="{E1FFBF41-65D2-4DE6-A65E-60E651981031}" srcOrd="1" destOrd="0" presId="urn:microsoft.com/office/officeart/2016/7/layout/BasicLinearProcessNumbered"/>
    <dgm:cxn modelId="{7F1A8E14-662E-4EF5-A377-1CF370889CF0}" type="presParOf" srcId="{1680065B-46E4-4C91-9831-074D935AD1CA}" destId="{90B88816-2ACE-4506-86C0-6A62A173D049}" srcOrd="2" destOrd="0" presId="urn:microsoft.com/office/officeart/2016/7/layout/BasicLinearProcessNumbered"/>
    <dgm:cxn modelId="{1B36FB82-2BEF-4FC7-9A5B-7AC4C9A3282E}" type="presParOf" srcId="{1680065B-46E4-4C91-9831-074D935AD1CA}" destId="{9A021A6D-6B2D-4695-879F-6A8AC3EF315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4F09DB-EDDE-455E-9F5C-8B0825FE3CA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EF2AAD4-91EC-472E-9DE5-44D41D2A499D}">
      <dgm:prSet/>
      <dgm:spPr/>
      <dgm:t>
        <a:bodyPr/>
        <a:lstStyle/>
        <a:p>
          <a:r>
            <a:rPr lang="en-US"/>
            <a:t>Minute Data from September 2017 to March 2019</a:t>
          </a:r>
        </a:p>
      </dgm:t>
    </dgm:pt>
    <dgm:pt modelId="{37BFCF27-637F-47FA-8D5E-16A668C640A5}" type="parTrans" cxnId="{22C56E8F-2854-4CB8-9DB4-BB152367D819}">
      <dgm:prSet/>
      <dgm:spPr/>
      <dgm:t>
        <a:bodyPr/>
        <a:lstStyle/>
        <a:p>
          <a:endParaRPr lang="en-US"/>
        </a:p>
      </dgm:t>
    </dgm:pt>
    <dgm:pt modelId="{D5E0D9CE-CE32-4278-A994-F767EFD5E422}" type="sibTrans" cxnId="{22C56E8F-2854-4CB8-9DB4-BB152367D819}">
      <dgm:prSet/>
      <dgm:spPr/>
      <dgm:t>
        <a:bodyPr/>
        <a:lstStyle/>
        <a:p>
          <a:endParaRPr lang="en-US"/>
        </a:p>
      </dgm:t>
    </dgm:pt>
    <dgm:pt modelId="{3C10D63E-9272-4849-BEC2-6C1C507E4C69}">
      <dgm:prSet/>
      <dgm:spPr/>
      <dgm:t>
        <a:bodyPr/>
        <a:lstStyle/>
        <a:p>
          <a:r>
            <a:rPr lang="en-US"/>
            <a:t>10 companies</a:t>
          </a:r>
        </a:p>
      </dgm:t>
    </dgm:pt>
    <dgm:pt modelId="{274025A1-F7B2-4711-8CC6-66269F635083}" type="parTrans" cxnId="{DAAB683F-206A-4C93-B7A5-5C8CB75EC400}">
      <dgm:prSet/>
      <dgm:spPr/>
      <dgm:t>
        <a:bodyPr/>
        <a:lstStyle/>
        <a:p>
          <a:endParaRPr lang="en-US"/>
        </a:p>
      </dgm:t>
    </dgm:pt>
    <dgm:pt modelId="{96A6D64C-7980-47A0-B5F6-C6E9F7659FDF}" type="sibTrans" cxnId="{DAAB683F-206A-4C93-B7A5-5C8CB75EC400}">
      <dgm:prSet/>
      <dgm:spPr/>
      <dgm:t>
        <a:bodyPr/>
        <a:lstStyle/>
        <a:p>
          <a:endParaRPr lang="en-US"/>
        </a:p>
      </dgm:t>
    </dgm:pt>
    <dgm:pt modelId="{C6800B89-3B07-4B94-8504-9F269D8899CA}">
      <dgm:prSet/>
      <dgm:spPr/>
      <dgm:t>
        <a:bodyPr/>
        <a:lstStyle/>
        <a:p>
          <a:r>
            <a:rPr lang="en-US"/>
            <a:t>20 features per company</a:t>
          </a:r>
        </a:p>
      </dgm:t>
    </dgm:pt>
    <dgm:pt modelId="{A29E68D4-B8C5-4874-AFDF-625C21CFBA0B}" type="parTrans" cxnId="{D3B2085A-31A6-4578-9688-22F2CCB268F0}">
      <dgm:prSet/>
      <dgm:spPr/>
      <dgm:t>
        <a:bodyPr/>
        <a:lstStyle/>
        <a:p>
          <a:endParaRPr lang="en-US"/>
        </a:p>
      </dgm:t>
    </dgm:pt>
    <dgm:pt modelId="{4BAEF5E1-7DCC-44EE-8A79-4629C3E6FEB1}" type="sibTrans" cxnId="{D3B2085A-31A6-4578-9688-22F2CCB268F0}">
      <dgm:prSet/>
      <dgm:spPr/>
      <dgm:t>
        <a:bodyPr/>
        <a:lstStyle/>
        <a:p>
          <a:endParaRPr lang="en-US"/>
        </a:p>
      </dgm:t>
    </dgm:pt>
    <dgm:pt modelId="{E69B8F4F-27C8-480D-B303-0A7ED84A4AF6}">
      <dgm:prSet/>
      <dgm:spPr/>
      <dgm:t>
        <a:bodyPr/>
        <a:lstStyle/>
        <a:p>
          <a:r>
            <a:rPr lang="en-US"/>
            <a:t>Data Source: FirstRateData site (First Rate Data 2019)</a:t>
          </a:r>
        </a:p>
      </dgm:t>
    </dgm:pt>
    <dgm:pt modelId="{FED5DFB4-64A0-4742-9050-D49DB33EA194}" type="parTrans" cxnId="{2106E0BA-4B1F-4F21-A9EE-D5826295C7BC}">
      <dgm:prSet/>
      <dgm:spPr/>
      <dgm:t>
        <a:bodyPr/>
        <a:lstStyle/>
        <a:p>
          <a:endParaRPr lang="en-US"/>
        </a:p>
      </dgm:t>
    </dgm:pt>
    <dgm:pt modelId="{9720CB8F-622F-4057-BDAD-D394E0FDB226}" type="sibTrans" cxnId="{2106E0BA-4B1F-4F21-A9EE-D5826295C7BC}">
      <dgm:prSet/>
      <dgm:spPr/>
      <dgm:t>
        <a:bodyPr/>
        <a:lstStyle/>
        <a:p>
          <a:endParaRPr lang="en-US"/>
        </a:p>
      </dgm:t>
    </dgm:pt>
    <dgm:pt modelId="{AF0E65E9-34FF-467D-9AAF-19DF1661A38C}" type="pres">
      <dgm:prSet presAssocID="{1F4F09DB-EDDE-455E-9F5C-8B0825FE3CA0}" presName="root" presStyleCnt="0">
        <dgm:presLayoutVars>
          <dgm:dir/>
          <dgm:resizeHandles val="exact"/>
        </dgm:presLayoutVars>
      </dgm:prSet>
      <dgm:spPr/>
    </dgm:pt>
    <dgm:pt modelId="{8152F5D9-84FD-4579-83BB-5FA610B4D71F}" type="pres">
      <dgm:prSet presAssocID="{9EF2AAD4-91EC-472E-9DE5-44D41D2A499D}" presName="compNode" presStyleCnt="0"/>
      <dgm:spPr/>
    </dgm:pt>
    <dgm:pt modelId="{5ACE0561-1A14-4DFA-A2F4-3063B7572E36}" type="pres">
      <dgm:prSet presAssocID="{9EF2AAD4-91EC-472E-9DE5-44D41D2A499D}" presName="bgRect" presStyleLbl="bgShp" presStyleIdx="0" presStyleCnt="4"/>
      <dgm:spPr/>
    </dgm:pt>
    <dgm:pt modelId="{4E9666AB-CE71-4E01-B8CD-8986A507863C}" type="pres">
      <dgm:prSet presAssocID="{9EF2AAD4-91EC-472E-9DE5-44D41D2A49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D2E01FCF-DDDA-44F5-B21B-CD84ABE16339}" type="pres">
      <dgm:prSet presAssocID="{9EF2AAD4-91EC-472E-9DE5-44D41D2A499D}" presName="spaceRect" presStyleCnt="0"/>
      <dgm:spPr/>
    </dgm:pt>
    <dgm:pt modelId="{DD1DAA82-F7AF-4925-90BE-CFDDFF17334F}" type="pres">
      <dgm:prSet presAssocID="{9EF2AAD4-91EC-472E-9DE5-44D41D2A499D}" presName="parTx" presStyleLbl="revTx" presStyleIdx="0" presStyleCnt="4">
        <dgm:presLayoutVars>
          <dgm:chMax val="0"/>
          <dgm:chPref val="0"/>
        </dgm:presLayoutVars>
      </dgm:prSet>
      <dgm:spPr/>
    </dgm:pt>
    <dgm:pt modelId="{60345A79-C469-426B-AAA5-D3982DF80112}" type="pres">
      <dgm:prSet presAssocID="{D5E0D9CE-CE32-4278-A994-F767EFD5E422}" presName="sibTrans" presStyleCnt="0"/>
      <dgm:spPr/>
    </dgm:pt>
    <dgm:pt modelId="{875385DF-EE65-4A6A-A484-B1033B858C7D}" type="pres">
      <dgm:prSet presAssocID="{3C10D63E-9272-4849-BEC2-6C1C507E4C69}" presName="compNode" presStyleCnt="0"/>
      <dgm:spPr/>
    </dgm:pt>
    <dgm:pt modelId="{1EE9A73E-E61B-4245-A372-034AE5D285E9}" type="pres">
      <dgm:prSet presAssocID="{3C10D63E-9272-4849-BEC2-6C1C507E4C69}" presName="bgRect" presStyleLbl="bgShp" presStyleIdx="1" presStyleCnt="4"/>
      <dgm:spPr/>
    </dgm:pt>
    <dgm:pt modelId="{947DBFCB-A1AF-48E9-AE01-FA3B9B120CA8}" type="pres">
      <dgm:prSet presAssocID="{3C10D63E-9272-4849-BEC2-6C1C507E4C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28536D0E-BEBE-4748-9EF2-FB422A15ABF4}" type="pres">
      <dgm:prSet presAssocID="{3C10D63E-9272-4849-BEC2-6C1C507E4C69}" presName="spaceRect" presStyleCnt="0"/>
      <dgm:spPr/>
    </dgm:pt>
    <dgm:pt modelId="{82B42576-A164-432B-8922-BB70268540D3}" type="pres">
      <dgm:prSet presAssocID="{3C10D63E-9272-4849-BEC2-6C1C507E4C69}" presName="parTx" presStyleLbl="revTx" presStyleIdx="1" presStyleCnt="4">
        <dgm:presLayoutVars>
          <dgm:chMax val="0"/>
          <dgm:chPref val="0"/>
        </dgm:presLayoutVars>
      </dgm:prSet>
      <dgm:spPr/>
    </dgm:pt>
    <dgm:pt modelId="{F9C15241-D32F-4226-A3E4-3618D46F5409}" type="pres">
      <dgm:prSet presAssocID="{96A6D64C-7980-47A0-B5F6-C6E9F7659FDF}" presName="sibTrans" presStyleCnt="0"/>
      <dgm:spPr/>
    </dgm:pt>
    <dgm:pt modelId="{A3D88EF8-3DDD-49A8-9F6D-601E2BBC8940}" type="pres">
      <dgm:prSet presAssocID="{C6800B89-3B07-4B94-8504-9F269D8899CA}" presName="compNode" presStyleCnt="0"/>
      <dgm:spPr/>
    </dgm:pt>
    <dgm:pt modelId="{ACFD962A-49A3-4258-91E7-5E0C595835F5}" type="pres">
      <dgm:prSet presAssocID="{C6800B89-3B07-4B94-8504-9F269D8899CA}" presName="bgRect" presStyleLbl="bgShp" presStyleIdx="2" presStyleCnt="4"/>
      <dgm:spPr/>
    </dgm:pt>
    <dgm:pt modelId="{10C742C5-3212-46D6-9729-FB9B3B7E89C6}" type="pres">
      <dgm:prSet presAssocID="{C6800B89-3B07-4B94-8504-9F269D8899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CD923FD-B94D-4C59-A586-134FB1D1EDEA}" type="pres">
      <dgm:prSet presAssocID="{C6800B89-3B07-4B94-8504-9F269D8899CA}" presName="spaceRect" presStyleCnt="0"/>
      <dgm:spPr/>
    </dgm:pt>
    <dgm:pt modelId="{9E0C1CBE-25D1-4728-95A8-F5CE86464AB7}" type="pres">
      <dgm:prSet presAssocID="{C6800B89-3B07-4B94-8504-9F269D8899CA}" presName="parTx" presStyleLbl="revTx" presStyleIdx="2" presStyleCnt="4">
        <dgm:presLayoutVars>
          <dgm:chMax val="0"/>
          <dgm:chPref val="0"/>
        </dgm:presLayoutVars>
      </dgm:prSet>
      <dgm:spPr/>
    </dgm:pt>
    <dgm:pt modelId="{D39DB65F-1DC0-411C-A686-F124FDC2B4E5}" type="pres">
      <dgm:prSet presAssocID="{4BAEF5E1-7DCC-44EE-8A79-4629C3E6FEB1}" presName="sibTrans" presStyleCnt="0"/>
      <dgm:spPr/>
    </dgm:pt>
    <dgm:pt modelId="{CC1FA77C-DF94-4C94-B23E-C7721852AAC2}" type="pres">
      <dgm:prSet presAssocID="{E69B8F4F-27C8-480D-B303-0A7ED84A4AF6}" presName="compNode" presStyleCnt="0"/>
      <dgm:spPr/>
    </dgm:pt>
    <dgm:pt modelId="{EF7FCD4B-08BC-4431-8AC8-8C66A9A89A98}" type="pres">
      <dgm:prSet presAssocID="{E69B8F4F-27C8-480D-B303-0A7ED84A4AF6}" presName="bgRect" presStyleLbl="bgShp" presStyleIdx="3" presStyleCnt="4"/>
      <dgm:spPr/>
    </dgm:pt>
    <dgm:pt modelId="{D3511497-8E8F-488E-A4D5-EED2C904E666}" type="pres">
      <dgm:prSet presAssocID="{E69B8F4F-27C8-480D-B303-0A7ED84A4A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148C7D85-044E-4C0C-A333-A3AD899FAA80}" type="pres">
      <dgm:prSet presAssocID="{E69B8F4F-27C8-480D-B303-0A7ED84A4AF6}" presName="spaceRect" presStyleCnt="0"/>
      <dgm:spPr/>
    </dgm:pt>
    <dgm:pt modelId="{5FA8A7E4-C25E-4260-807A-43A1B930930B}" type="pres">
      <dgm:prSet presAssocID="{E69B8F4F-27C8-480D-B303-0A7ED84A4AF6}" presName="parTx" presStyleLbl="revTx" presStyleIdx="3" presStyleCnt="4">
        <dgm:presLayoutVars>
          <dgm:chMax val="0"/>
          <dgm:chPref val="0"/>
        </dgm:presLayoutVars>
      </dgm:prSet>
      <dgm:spPr/>
    </dgm:pt>
  </dgm:ptLst>
  <dgm:cxnLst>
    <dgm:cxn modelId="{4FEBC12C-E2B5-4B0A-B28B-939524D7B0F6}" type="presOf" srcId="{C6800B89-3B07-4B94-8504-9F269D8899CA}" destId="{9E0C1CBE-25D1-4728-95A8-F5CE86464AB7}" srcOrd="0" destOrd="0" presId="urn:microsoft.com/office/officeart/2018/2/layout/IconVerticalSolidList"/>
    <dgm:cxn modelId="{28B2D12C-2F82-43C4-BAF6-61C51AEA47F0}" type="presOf" srcId="{E69B8F4F-27C8-480D-B303-0A7ED84A4AF6}" destId="{5FA8A7E4-C25E-4260-807A-43A1B930930B}" srcOrd="0" destOrd="0" presId="urn:microsoft.com/office/officeart/2018/2/layout/IconVerticalSolidList"/>
    <dgm:cxn modelId="{DAAB683F-206A-4C93-B7A5-5C8CB75EC400}" srcId="{1F4F09DB-EDDE-455E-9F5C-8B0825FE3CA0}" destId="{3C10D63E-9272-4849-BEC2-6C1C507E4C69}" srcOrd="1" destOrd="0" parTransId="{274025A1-F7B2-4711-8CC6-66269F635083}" sibTransId="{96A6D64C-7980-47A0-B5F6-C6E9F7659FDF}"/>
    <dgm:cxn modelId="{D3B2085A-31A6-4578-9688-22F2CCB268F0}" srcId="{1F4F09DB-EDDE-455E-9F5C-8B0825FE3CA0}" destId="{C6800B89-3B07-4B94-8504-9F269D8899CA}" srcOrd="2" destOrd="0" parTransId="{A29E68D4-B8C5-4874-AFDF-625C21CFBA0B}" sibTransId="{4BAEF5E1-7DCC-44EE-8A79-4629C3E6FEB1}"/>
    <dgm:cxn modelId="{17E59889-1F68-4D68-BC01-7CB223046A52}" type="presOf" srcId="{9EF2AAD4-91EC-472E-9DE5-44D41D2A499D}" destId="{DD1DAA82-F7AF-4925-90BE-CFDDFF17334F}" srcOrd="0" destOrd="0" presId="urn:microsoft.com/office/officeart/2018/2/layout/IconVerticalSolidList"/>
    <dgm:cxn modelId="{22C56E8F-2854-4CB8-9DB4-BB152367D819}" srcId="{1F4F09DB-EDDE-455E-9F5C-8B0825FE3CA0}" destId="{9EF2AAD4-91EC-472E-9DE5-44D41D2A499D}" srcOrd="0" destOrd="0" parTransId="{37BFCF27-637F-47FA-8D5E-16A668C640A5}" sibTransId="{D5E0D9CE-CE32-4278-A994-F767EFD5E422}"/>
    <dgm:cxn modelId="{2106E0BA-4B1F-4F21-A9EE-D5826295C7BC}" srcId="{1F4F09DB-EDDE-455E-9F5C-8B0825FE3CA0}" destId="{E69B8F4F-27C8-480D-B303-0A7ED84A4AF6}" srcOrd="3" destOrd="0" parTransId="{FED5DFB4-64A0-4742-9050-D49DB33EA194}" sibTransId="{9720CB8F-622F-4057-BDAD-D394E0FDB226}"/>
    <dgm:cxn modelId="{FE28B2BB-0DCF-4802-88CD-BEBA02AE0678}" type="presOf" srcId="{1F4F09DB-EDDE-455E-9F5C-8B0825FE3CA0}" destId="{AF0E65E9-34FF-467D-9AAF-19DF1661A38C}" srcOrd="0" destOrd="0" presId="urn:microsoft.com/office/officeart/2018/2/layout/IconVerticalSolidList"/>
    <dgm:cxn modelId="{01D1DFD8-9C3A-4B25-937D-43A49526CAB1}" type="presOf" srcId="{3C10D63E-9272-4849-BEC2-6C1C507E4C69}" destId="{82B42576-A164-432B-8922-BB70268540D3}" srcOrd="0" destOrd="0" presId="urn:microsoft.com/office/officeart/2018/2/layout/IconVerticalSolidList"/>
    <dgm:cxn modelId="{5677CD84-5339-4F0F-B38F-B0FC128F9D84}" type="presParOf" srcId="{AF0E65E9-34FF-467D-9AAF-19DF1661A38C}" destId="{8152F5D9-84FD-4579-83BB-5FA610B4D71F}" srcOrd="0" destOrd="0" presId="urn:microsoft.com/office/officeart/2018/2/layout/IconVerticalSolidList"/>
    <dgm:cxn modelId="{DEE270DD-B17C-4C27-8D42-C881101BBCFE}" type="presParOf" srcId="{8152F5D9-84FD-4579-83BB-5FA610B4D71F}" destId="{5ACE0561-1A14-4DFA-A2F4-3063B7572E36}" srcOrd="0" destOrd="0" presId="urn:microsoft.com/office/officeart/2018/2/layout/IconVerticalSolidList"/>
    <dgm:cxn modelId="{E84C9249-A113-4484-9B1E-62F036E09CF7}" type="presParOf" srcId="{8152F5D9-84FD-4579-83BB-5FA610B4D71F}" destId="{4E9666AB-CE71-4E01-B8CD-8986A507863C}" srcOrd="1" destOrd="0" presId="urn:microsoft.com/office/officeart/2018/2/layout/IconVerticalSolidList"/>
    <dgm:cxn modelId="{2DA14F2E-7A74-4C80-BBF1-5E742E71D5D5}" type="presParOf" srcId="{8152F5D9-84FD-4579-83BB-5FA610B4D71F}" destId="{D2E01FCF-DDDA-44F5-B21B-CD84ABE16339}" srcOrd="2" destOrd="0" presId="urn:microsoft.com/office/officeart/2018/2/layout/IconVerticalSolidList"/>
    <dgm:cxn modelId="{A72FF17F-FD6C-4FC9-93A0-09C4DDD27B91}" type="presParOf" srcId="{8152F5D9-84FD-4579-83BB-5FA610B4D71F}" destId="{DD1DAA82-F7AF-4925-90BE-CFDDFF17334F}" srcOrd="3" destOrd="0" presId="urn:microsoft.com/office/officeart/2018/2/layout/IconVerticalSolidList"/>
    <dgm:cxn modelId="{111C5F43-E3B7-4144-844C-DA3B5785742D}" type="presParOf" srcId="{AF0E65E9-34FF-467D-9AAF-19DF1661A38C}" destId="{60345A79-C469-426B-AAA5-D3982DF80112}" srcOrd="1" destOrd="0" presId="urn:microsoft.com/office/officeart/2018/2/layout/IconVerticalSolidList"/>
    <dgm:cxn modelId="{11BF7115-AD0B-4633-BE74-B4BDF1BB896B}" type="presParOf" srcId="{AF0E65E9-34FF-467D-9AAF-19DF1661A38C}" destId="{875385DF-EE65-4A6A-A484-B1033B858C7D}" srcOrd="2" destOrd="0" presId="urn:microsoft.com/office/officeart/2018/2/layout/IconVerticalSolidList"/>
    <dgm:cxn modelId="{247D1C0B-8518-4FD6-A924-B7B488658E22}" type="presParOf" srcId="{875385DF-EE65-4A6A-A484-B1033B858C7D}" destId="{1EE9A73E-E61B-4245-A372-034AE5D285E9}" srcOrd="0" destOrd="0" presId="urn:microsoft.com/office/officeart/2018/2/layout/IconVerticalSolidList"/>
    <dgm:cxn modelId="{13EC91ED-81FC-4A92-AC2C-F2F69E2C92F2}" type="presParOf" srcId="{875385DF-EE65-4A6A-A484-B1033B858C7D}" destId="{947DBFCB-A1AF-48E9-AE01-FA3B9B120CA8}" srcOrd="1" destOrd="0" presId="urn:microsoft.com/office/officeart/2018/2/layout/IconVerticalSolidList"/>
    <dgm:cxn modelId="{73950FB5-5E78-41D5-8BFF-2C140494A5F6}" type="presParOf" srcId="{875385DF-EE65-4A6A-A484-B1033B858C7D}" destId="{28536D0E-BEBE-4748-9EF2-FB422A15ABF4}" srcOrd="2" destOrd="0" presId="urn:microsoft.com/office/officeart/2018/2/layout/IconVerticalSolidList"/>
    <dgm:cxn modelId="{18C9D8A1-A51C-43DB-8B18-C5B2E456D816}" type="presParOf" srcId="{875385DF-EE65-4A6A-A484-B1033B858C7D}" destId="{82B42576-A164-432B-8922-BB70268540D3}" srcOrd="3" destOrd="0" presId="urn:microsoft.com/office/officeart/2018/2/layout/IconVerticalSolidList"/>
    <dgm:cxn modelId="{504FBC8B-8FCD-4F56-BA94-0EC2D8D685E9}" type="presParOf" srcId="{AF0E65E9-34FF-467D-9AAF-19DF1661A38C}" destId="{F9C15241-D32F-4226-A3E4-3618D46F5409}" srcOrd="3" destOrd="0" presId="urn:microsoft.com/office/officeart/2018/2/layout/IconVerticalSolidList"/>
    <dgm:cxn modelId="{7FE5FE32-D99E-41C4-BC02-97502CD0C658}" type="presParOf" srcId="{AF0E65E9-34FF-467D-9AAF-19DF1661A38C}" destId="{A3D88EF8-3DDD-49A8-9F6D-601E2BBC8940}" srcOrd="4" destOrd="0" presId="urn:microsoft.com/office/officeart/2018/2/layout/IconVerticalSolidList"/>
    <dgm:cxn modelId="{530F326D-EEFC-4352-9358-5FF34B50A83D}" type="presParOf" srcId="{A3D88EF8-3DDD-49A8-9F6D-601E2BBC8940}" destId="{ACFD962A-49A3-4258-91E7-5E0C595835F5}" srcOrd="0" destOrd="0" presId="urn:microsoft.com/office/officeart/2018/2/layout/IconVerticalSolidList"/>
    <dgm:cxn modelId="{A29C0380-692A-4933-B25C-9626A3F2E6F6}" type="presParOf" srcId="{A3D88EF8-3DDD-49A8-9F6D-601E2BBC8940}" destId="{10C742C5-3212-46D6-9729-FB9B3B7E89C6}" srcOrd="1" destOrd="0" presId="urn:microsoft.com/office/officeart/2018/2/layout/IconVerticalSolidList"/>
    <dgm:cxn modelId="{FEE75FA1-0C4D-444B-82BD-B3C3BC082C8F}" type="presParOf" srcId="{A3D88EF8-3DDD-49A8-9F6D-601E2BBC8940}" destId="{3CD923FD-B94D-4C59-A586-134FB1D1EDEA}" srcOrd="2" destOrd="0" presId="urn:microsoft.com/office/officeart/2018/2/layout/IconVerticalSolidList"/>
    <dgm:cxn modelId="{FF1FFA3D-7C02-4CAA-A59A-E54C7747E652}" type="presParOf" srcId="{A3D88EF8-3DDD-49A8-9F6D-601E2BBC8940}" destId="{9E0C1CBE-25D1-4728-95A8-F5CE86464AB7}" srcOrd="3" destOrd="0" presId="urn:microsoft.com/office/officeart/2018/2/layout/IconVerticalSolidList"/>
    <dgm:cxn modelId="{73946CCF-AA6B-4905-88C2-65270EC2DA64}" type="presParOf" srcId="{AF0E65E9-34FF-467D-9AAF-19DF1661A38C}" destId="{D39DB65F-1DC0-411C-A686-F124FDC2B4E5}" srcOrd="5" destOrd="0" presId="urn:microsoft.com/office/officeart/2018/2/layout/IconVerticalSolidList"/>
    <dgm:cxn modelId="{51D49607-2564-4CCB-A44C-7DCE5AC3E096}" type="presParOf" srcId="{AF0E65E9-34FF-467D-9AAF-19DF1661A38C}" destId="{CC1FA77C-DF94-4C94-B23E-C7721852AAC2}" srcOrd="6" destOrd="0" presId="urn:microsoft.com/office/officeart/2018/2/layout/IconVerticalSolidList"/>
    <dgm:cxn modelId="{5ABDB906-9CF4-4476-9A38-B763BAE347CC}" type="presParOf" srcId="{CC1FA77C-DF94-4C94-B23E-C7721852AAC2}" destId="{EF7FCD4B-08BC-4431-8AC8-8C66A9A89A98}" srcOrd="0" destOrd="0" presId="urn:microsoft.com/office/officeart/2018/2/layout/IconVerticalSolidList"/>
    <dgm:cxn modelId="{98B63DBD-4354-4B4F-879C-FAB23C89F05B}" type="presParOf" srcId="{CC1FA77C-DF94-4C94-B23E-C7721852AAC2}" destId="{D3511497-8E8F-488E-A4D5-EED2C904E666}" srcOrd="1" destOrd="0" presId="urn:microsoft.com/office/officeart/2018/2/layout/IconVerticalSolidList"/>
    <dgm:cxn modelId="{9914FD4E-6F26-4B95-9FC1-3AD284668803}" type="presParOf" srcId="{CC1FA77C-DF94-4C94-B23E-C7721852AAC2}" destId="{148C7D85-044E-4C0C-A333-A3AD899FAA80}" srcOrd="2" destOrd="0" presId="urn:microsoft.com/office/officeart/2018/2/layout/IconVerticalSolidList"/>
    <dgm:cxn modelId="{8BA1DB27-4C80-42A0-ADF3-4C5EE9C28AFA}" type="presParOf" srcId="{CC1FA77C-DF94-4C94-B23E-C7721852AAC2}" destId="{5FA8A7E4-C25E-4260-807A-43A1B93093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994FCF-08F0-4B09-AD16-6056D5070CD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5AE4C04-87B2-48AD-9211-E4108D5B554A}">
      <dgm:prSet/>
      <dgm:spPr/>
      <dgm:t>
        <a:bodyPr/>
        <a:lstStyle/>
        <a:p>
          <a:r>
            <a:rPr lang="en-US"/>
            <a:t>A type of Recurrent Neural Network (RNN)</a:t>
          </a:r>
        </a:p>
      </dgm:t>
    </dgm:pt>
    <dgm:pt modelId="{D3417902-6D23-440A-A22A-5301C725D49F}" type="parTrans" cxnId="{83FE93EE-0C8E-4BA5-AEDF-5C3D8B25F1F4}">
      <dgm:prSet/>
      <dgm:spPr/>
      <dgm:t>
        <a:bodyPr/>
        <a:lstStyle/>
        <a:p>
          <a:endParaRPr lang="en-US"/>
        </a:p>
      </dgm:t>
    </dgm:pt>
    <dgm:pt modelId="{29CF5B74-AB71-4889-8306-1D8BECD06DEE}" type="sibTrans" cxnId="{83FE93EE-0C8E-4BA5-AEDF-5C3D8B25F1F4}">
      <dgm:prSet/>
      <dgm:spPr/>
      <dgm:t>
        <a:bodyPr/>
        <a:lstStyle/>
        <a:p>
          <a:endParaRPr lang="en-US"/>
        </a:p>
      </dgm:t>
    </dgm:pt>
    <dgm:pt modelId="{7BB2DA22-7EB4-4584-94DA-BFB99DD406CD}">
      <dgm:prSet/>
      <dgm:spPr/>
      <dgm:t>
        <a:bodyPr/>
        <a:lstStyle/>
        <a:p>
          <a:r>
            <a:rPr lang="en-US"/>
            <a:t>Has a memory cell and 3 gates: Input, Output and Forget</a:t>
          </a:r>
        </a:p>
      </dgm:t>
    </dgm:pt>
    <dgm:pt modelId="{4022500C-5E4A-45F0-B805-700DAF552708}" type="parTrans" cxnId="{92F1AD19-19D7-4C46-8214-7E06E4A26170}">
      <dgm:prSet/>
      <dgm:spPr/>
      <dgm:t>
        <a:bodyPr/>
        <a:lstStyle/>
        <a:p>
          <a:endParaRPr lang="en-US"/>
        </a:p>
      </dgm:t>
    </dgm:pt>
    <dgm:pt modelId="{04FE3894-4AA8-4F78-A6D1-53506C82850B}" type="sibTrans" cxnId="{92F1AD19-19D7-4C46-8214-7E06E4A26170}">
      <dgm:prSet/>
      <dgm:spPr/>
      <dgm:t>
        <a:bodyPr/>
        <a:lstStyle/>
        <a:p>
          <a:endParaRPr lang="en-US"/>
        </a:p>
      </dgm:t>
    </dgm:pt>
    <dgm:pt modelId="{83B6BC06-5438-49BA-A552-B8159BA73DC4}">
      <dgm:prSet/>
      <dgm:spPr/>
      <dgm:t>
        <a:bodyPr/>
        <a:lstStyle/>
        <a:p>
          <a:r>
            <a:rPr lang="en-US"/>
            <a:t>Can “remember” input details, making it perfect for time series. </a:t>
          </a:r>
        </a:p>
      </dgm:t>
    </dgm:pt>
    <dgm:pt modelId="{B71C43ED-B85F-4CB2-8C45-F5D4CC69DBEB}" type="parTrans" cxnId="{2658B255-1E0C-4E36-AC81-462A25D63D53}">
      <dgm:prSet/>
      <dgm:spPr/>
      <dgm:t>
        <a:bodyPr/>
        <a:lstStyle/>
        <a:p>
          <a:endParaRPr lang="en-US"/>
        </a:p>
      </dgm:t>
    </dgm:pt>
    <dgm:pt modelId="{1183770D-F712-4F2C-A33C-ECDD52563DD4}" type="sibTrans" cxnId="{2658B255-1E0C-4E36-AC81-462A25D63D53}">
      <dgm:prSet/>
      <dgm:spPr/>
      <dgm:t>
        <a:bodyPr/>
        <a:lstStyle/>
        <a:p>
          <a:endParaRPr lang="en-US"/>
        </a:p>
      </dgm:t>
    </dgm:pt>
    <dgm:pt modelId="{77405C35-F95B-448D-8D1F-35CD9725A08D}">
      <dgm:prSet/>
      <dgm:spPr/>
      <dgm:t>
        <a:bodyPr/>
        <a:lstStyle/>
        <a:p>
          <a:r>
            <a:rPr lang="en-US"/>
            <a:t>Learns the temporal relations between features.</a:t>
          </a:r>
        </a:p>
      </dgm:t>
    </dgm:pt>
    <dgm:pt modelId="{83C71D44-4366-408A-8662-A166433A851B}" type="parTrans" cxnId="{F0BEDA2C-5905-46C1-9C0B-9101C2C0049C}">
      <dgm:prSet/>
      <dgm:spPr/>
      <dgm:t>
        <a:bodyPr/>
        <a:lstStyle/>
        <a:p>
          <a:endParaRPr lang="en-US"/>
        </a:p>
      </dgm:t>
    </dgm:pt>
    <dgm:pt modelId="{E0EA9EFC-7C8C-46ED-99E0-A878ADF2D240}" type="sibTrans" cxnId="{F0BEDA2C-5905-46C1-9C0B-9101C2C0049C}">
      <dgm:prSet/>
      <dgm:spPr/>
      <dgm:t>
        <a:bodyPr/>
        <a:lstStyle/>
        <a:p>
          <a:endParaRPr lang="en-US"/>
        </a:p>
      </dgm:t>
    </dgm:pt>
    <dgm:pt modelId="{4B227548-8EE0-46E8-B261-5B76B00256FA}" type="pres">
      <dgm:prSet presAssocID="{71994FCF-08F0-4B09-AD16-6056D5070CDB}" presName="root" presStyleCnt="0">
        <dgm:presLayoutVars>
          <dgm:dir/>
          <dgm:resizeHandles val="exact"/>
        </dgm:presLayoutVars>
      </dgm:prSet>
      <dgm:spPr/>
    </dgm:pt>
    <dgm:pt modelId="{C2CAF427-ACA6-48B0-98CE-44C38DC42DE0}" type="pres">
      <dgm:prSet presAssocID="{05AE4C04-87B2-48AD-9211-E4108D5B554A}" presName="compNode" presStyleCnt="0"/>
      <dgm:spPr/>
    </dgm:pt>
    <dgm:pt modelId="{874BCAA4-09E5-42BD-A40E-1AD7B632548D}" type="pres">
      <dgm:prSet presAssocID="{05AE4C04-87B2-48AD-9211-E4108D5B554A}" presName="bgRect" presStyleLbl="bgShp" presStyleIdx="0" presStyleCnt="4"/>
      <dgm:spPr/>
    </dgm:pt>
    <dgm:pt modelId="{ADDF7341-A0C1-40BA-9D3E-071A3CE1ED9C}" type="pres">
      <dgm:prSet presAssocID="{05AE4C04-87B2-48AD-9211-E4108D5B554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Outline"/>
        </a:ext>
      </dgm:extLst>
    </dgm:pt>
    <dgm:pt modelId="{0BF8B660-A649-4728-AF1D-4ADF3F43AB46}" type="pres">
      <dgm:prSet presAssocID="{05AE4C04-87B2-48AD-9211-E4108D5B554A}" presName="spaceRect" presStyleCnt="0"/>
      <dgm:spPr/>
    </dgm:pt>
    <dgm:pt modelId="{06CE2C89-DBFD-4DC2-A449-4839398D2242}" type="pres">
      <dgm:prSet presAssocID="{05AE4C04-87B2-48AD-9211-E4108D5B554A}" presName="parTx" presStyleLbl="revTx" presStyleIdx="0" presStyleCnt="4">
        <dgm:presLayoutVars>
          <dgm:chMax val="0"/>
          <dgm:chPref val="0"/>
        </dgm:presLayoutVars>
      </dgm:prSet>
      <dgm:spPr/>
    </dgm:pt>
    <dgm:pt modelId="{8589A08F-F275-4442-8596-8A292D8DF687}" type="pres">
      <dgm:prSet presAssocID="{29CF5B74-AB71-4889-8306-1D8BECD06DEE}" presName="sibTrans" presStyleCnt="0"/>
      <dgm:spPr/>
    </dgm:pt>
    <dgm:pt modelId="{E3EE3658-A129-485B-BF81-897D36647F18}" type="pres">
      <dgm:prSet presAssocID="{7BB2DA22-7EB4-4584-94DA-BFB99DD406CD}" presName="compNode" presStyleCnt="0"/>
      <dgm:spPr/>
    </dgm:pt>
    <dgm:pt modelId="{87B2FD05-AF33-4984-A75F-3C0CF4F989D0}" type="pres">
      <dgm:prSet presAssocID="{7BB2DA22-7EB4-4584-94DA-BFB99DD406CD}" presName="bgRect" presStyleLbl="bgShp" presStyleIdx="1" presStyleCnt="4"/>
      <dgm:spPr/>
    </dgm:pt>
    <dgm:pt modelId="{A0CB8459-5FBF-4D2B-B1BB-30C73175C0A5}" type="pres">
      <dgm:prSet presAssocID="{7BB2DA22-7EB4-4584-94DA-BFB99DD406C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C1"/>
        </a:ext>
      </dgm:extLst>
    </dgm:pt>
    <dgm:pt modelId="{C55D635B-48B5-4770-AC63-72FC19AB7C13}" type="pres">
      <dgm:prSet presAssocID="{7BB2DA22-7EB4-4584-94DA-BFB99DD406CD}" presName="spaceRect" presStyleCnt="0"/>
      <dgm:spPr/>
    </dgm:pt>
    <dgm:pt modelId="{58098180-8849-4E62-A92F-7BA8766550FC}" type="pres">
      <dgm:prSet presAssocID="{7BB2DA22-7EB4-4584-94DA-BFB99DD406CD}" presName="parTx" presStyleLbl="revTx" presStyleIdx="1" presStyleCnt="4">
        <dgm:presLayoutVars>
          <dgm:chMax val="0"/>
          <dgm:chPref val="0"/>
        </dgm:presLayoutVars>
      </dgm:prSet>
      <dgm:spPr/>
    </dgm:pt>
    <dgm:pt modelId="{6DE5784E-477F-4771-9ED2-EECF201D3385}" type="pres">
      <dgm:prSet presAssocID="{04FE3894-4AA8-4F78-A6D1-53506C82850B}" presName="sibTrans" presStyleCnt="0"/>
      <dgm:spPr/>
    </dgm:pt>
    <dgm:pt modelId="{36BC2B54-18D2-42AA-9D76-29DD859CF553}" type="pres">
      <dgm:prSet presAssocID="{83B6BC06-5438-49BA-A552-B8159BA73DC4}" presName="compNode" presStyleCnt="0"/>
      <dgm:spPr/>
    </dgm:pt>
    <dgm:pt modelId="{E0432358-F3D7-494F-91A4-8EFF49B4E3D6}" type="pres">
      <dgm:prSet presAssocID="{83B6BC06-5438-49BA-A552-B8159BA73DC4}" presName="bgRect" presStyleLbl="bgShp" presStyleIdx="2" presStyleCnt="4"/>
      <dgm:spPr/>
    </dgm:pt>
    <dgm:pt modelId="{6C3DA066-27B7-463C-8302-D302B6713074}" type="pres">
      <dgm:prSet presAssocID="{83B6BC06-5438-49BA-A552-B8159BA73DC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2"/>
        </a:ext>
      </dgm:extLst>
    </dgm:pt>
    <dgm:pt modelId="{AB49C82F-9277-4821-B564-071B31D8CFCB}" type="pres">
      <dgm:prSet presAssocID="{83B6BC06-5438-49BA-A552-B8159BA73DC4}" presName="spaceRect" presStyleCnt="0"/>
      <dgm:spPr/>
    </dgm:pt>
    <dgm:pt modelId="{FD62ABA7-FEE4-4DF3-B6A2-247027E24AE6}" type="pres">
      <dgm:prSet presAssocID="{83B6BC06-5438-49BA-A552-B8159BA73DC4}" presName="parTx" presStyleLbl="revTx" presStyleIdx="2" presStyleCnt="4">
        <dgm:presLayoutVars>
          <dgm:chMax val="0"/>
          <dgm:chPref val="0"/>
        </dgm:presLayoutVars>
      </dgm:prSet>
      <dgm:spPr/>
    </dgm:pt>
    <dgm:pt modelId="{CC0D69FC-1227-49C7-AB82-5658646E1112}" type="pres">
      <dgm:prSet presAssocID="{1183770D-F712-4F2C-A33C-ECDD52563DD4}" presName="sibTrans" presStyleCnt="0"/>
      <dgm:spPr/>
    </dgm:pt>
    <dgm:pt modelId="{600DBCE4-BEAE-4581-99FF-FA1F9E5E2A12}" type="pres">
      <dgm:prSet presAssocID="{77405C35-F95B-448D-8D1F-35CD9725A08D}" presName="compNode" presStyleCnt="0"/>
      <dgm:spPr/>
    </dgm:pt>
    <dgm:pt modelId="{8CF6C8E5-FE38-43F9-860B-71B6E1BF5715}" type="pres">
      <dgm:prSet presAssocID="{77405C35-F95B-448D-8D1F-35CD9725A08D}" presName="bgRect" presStyleLbl="bgShp" presStyleIdx="3" presStyleCnt="4"/>
      <dgm:spPr/>
    </dgm:pt>
    <dgm:pt modelId="{27D99F5B-3D51-42DC-ACFC-C84816206515}" type="pres">
      <dgm:prSet presAssocID="{77405C35-F95B-448D-8D1F-35CD9725A08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lationship"/>
        </a:ext>
      </dgm:extLst>
    </dgm:pt>
    <dgm:pt modelId="{7B2B263C-763E-4093-A9C5-B550B06370D1}" type="pres">
      <dgm:prSet presAssocID="{77405C35-F95B-448D-8D1F-35CD9725A08D}" presName="spaceRect" presStyleCnt="0"/>
      <dgm:spPr/>
    </dgm:pt>
    <dgm:pt modelId="{6719AF46-B43B-4DB9-82B8-C78EDE63AB9A}" type="pres">
      <dgm:prSet presAssocID="{77405C35-F95B-448D-8D1F-35CD9725A08D}" presName="parTx" presStyleLbl="revTx" presStyleIdx="3" presStyleCnt="4">
        <dgm:presLayoutVars>
          <dgm:chMax val="0"/>
          <dgm:chPref val="0"/>
        </dgm:presLayoutVars>
      </dgm:prSet>
      <dgm:spPr/>
    </dgm:pt>
  </dgm:ptLst>
  <dgm:cxnLst>
    <dgm:cxn modelId="{4F53640F-2F2E-4500-B2CC-395EB3A580C9}" type="presOf" srcId="{7BB2DA22-7EB4-4584-94DA-BFB99DD406CD}" destId="{58098180-8849-4E62-A92F-7BA8766550FC}" srcOrd="0" destOrd="0" presId="urn:microsoft.com/office/officeart/2018/2/layout/IconVerticalSolidList"/>
    <dgm:cxn modelId="{97989212-441B-450E-8E47-D5B439063F02}" type="presOf" srcId="{71994FCF-08F0-4B09-AD16-6056D5070CDB}" destId="{4B227548-8EE0-46E8-B261-5B76B00256FA}" srcOrd="0" destOrd="0" presId="urn:microsoft.com/office/officeart/2018/2/layout/IconVerticalSolidList"/>
    <dgm:cxn modelId="{92F1AD19-19D7-4C46-8214-7E06E4A26170}" srcId="{71994FCF-08F0-4B09-AD16-6056D5070CDB}" destId="{7BB2DA22-7EB4-4584-94DA-BFB99DD406CD}" srcOrd="1" destOrd="0" parTransId="{4022500C-5E4A-45F0-B805-700DAF552708}" sibTransId="{04FE3894-4AA8-4F78-A6D1-53506C82850B}"/>
    <dgm:cxn modelId="{F0BEDA2C-5905-46C1-9C0B-9101C2C0049C}" srcId="{71994FCF-08F0-4B09-AD16-6056D5070CDB}" destId="{77405C35-F95B-448D-8D1F-35CD9725A08D}" srcOrd="3" destOrd="0" parTransId="{83C71D44-4366-408A-8662-A166433A851B}" sibTransId="{E0EA9EFC-7C8C-46ED-99E0-A878ADF2D240}"/>
    <dgm:cxn modelId="{0E4A2E37-A483-4876-9CBF-54320377D335}" type="presOf" srcId="{05AE4C04-87B2-48AD-9211-E4108D5B554A}" destId="{06CE2C89-DBFD-4DC2-A449-4839398D2242}" srcOrd="0" destOrd="0" presId="urn:microsoft.com/office/officeart/2018/2/layout/IconVerticalSolidList"/>
    <dgm:cxn modelId="{255FDF41-8C95-44FE-A965-2B45842CC95B}" type="presOf" srcId="{77405C35-F95B-448D-8D1F-35CD9725A08D}" destId="{6719AF46-B43B-4DB9-82B8-C78EDE63AB9A}" srcOrd="0" destOrd="0" presId="urn:microsoft.com/office/officeart/2018/2/layout/IconVerticalSolidList"/>
    <dgm:cxn modelId="{2658B255-1E0C-4E36-AC81-462A25D63D53}" srcId="{71994FCF-08F0-4B09-AD16-6056D5070CDB}" destId="{83B6BC06-5438-49BA-A552-B8159BA73DC4}" srcOrd="2" destOrd="0" parTransId="{B71C43ED-B85F-4CB2-8C45-F5D4CC69DBEB}" sibTransId="{1183770D-F712-4F2C-A33C-ECDD52563DD4}"/>
    <dgm:cxn modelId="{33D90EB2-C98B-4404-A5AA-A7D31926D6B6}" type="presOf" srcId="{83B6BC06-5438-49BA-A552-B8159BA73DC4}" destId="{FD62ABA7-FEE4-4DF3-B6A2-247027E24AE6}" srcOrd="0" destOrd="0" presId="urn:microsoft.com/office/officeart/2018/2/layout/IconVerticalSolidList"/>
    <dgm:cxn modelId="{83FE93EE-0C8E-4BA5-AEDF-5C3D8B25F1F4}" srcId="{71994FCF-08F0-4B09-AD16-6056D5070CDB}" destId="{05AE4C04-87B2-48AD-9211-E4108D5B554A}" srcOrd="0" destOrd="0" parTransId="{D3417902-6D23-440A-A22A-5301C725D49F}" sibTransId="{29CF5B74-AB71-4889-8306-1D8BECD06DEE}"/>
    <dgm:cxn modelId="{655BCB6E-4545-4BDF-A954-1811ED6E3625}" type="presParOf" srcId="{4B227548-8EE0-46E8-B261-5B76B00256FA}" destId="{C2CAF427-ACA6-48B0-98CE-44C38DC42DE0}" srcOrd="0" destOrd="0" presId="urn:microsoft.com/office/officeart/2018/2/layout/IconVerticalSolidList"/>
    <dgm:cxn modelId="{E8AEC586-28CA-410D-A6C1-FB7F3BA30CAF}" type="presParOf" srcId="{C2CAF427-ACA6-48B0-98CE-44C38DC42DE0}" destId="{874BCAA4-09E5-42BD-A40E-1AD7B632548D}" srcOrd="0" destOrd="0" presId="urn:microsoft.com/office/officeart/2018/2/layout/IconVerticalSolidList"/>
    <dgm:cxn modelId="{708A278B-2543-4F7E-B478-4945D12CCF28}" type="presParOf" srcId="{C2CAF427-ACA6-48B0-98CE-44C38DC42DE0}" destId="{ADDF7341-A0C1-40BA-9D3E-071A3CE1ED9C}" srcOrd="1" destOrd="0" presId="urn:microsoft.com/office/officeart/2018/2/layout/IconVerticalSolidList"/>
    <dgm:cxn modelId="{8999029B-8BEB-4043-A87F-076FC12BCB89}" type="presParOf" srcId="{C2CAF427-ACA6-48B0-98CE-44C38DC42DE0}" destId="{0BF8B660-A649-4728-AF1D-4ADF3F43AB46}" srcOrd="2" destOrd="0" presId="urn:microsoft.com/office/officeart/2018/2/layout/IconVerticalSolidList"/>
    <dgm:cxn modelId="{D2C9E2E9-7BDE-4274-B591-285E039345F9}" type="presParOf" srcId="{C2CAF427-ACA6-48B0-98CE-44C38DC42DE0}" destId="{06CE2C89-DBFD-4DC2-A449-4839398D2242}" srcOrd="3" destOrd="0" presId="urn:microsoft.com/office/officeart/2018/2/layout/IconVerticalSolidList"/>
    <dgm:cxn modelId="{76389BDE-61F6-4BD4-89FA-20D01032A8B6}" type="presParOf" srcId="{4B227548-8EE0-46E8-B261-5B76B00256FA}" destId="{8589A08F-F275-4442-8596-8A292D8DF687}" srcOrd="1" destOrd="0" presId="urn:microsoft.com/office/officeart/2018/2/layout/IconVerticalSolidList"/>
    <dgm:cxn modelId="{A993C4C5-C292-49C6-9DED-E38BFF7C3BAA}" type="presParOf" srcId="{4B227548-8EE0-46E8-B261-5B76B00256FA}" destId="{E3EE3658-A129-485B-BF81-897D36647F18}" srcOrd="2" destOrd="0" presId="urn:microsoft.com/office/officeart/2018/2/layout/IconVerticalSolidList"/>
    <dgm:cxn modelId="{B456ACFA-8332-4145-A4D8-86BC423DF438}" type="presParOf" srcId="{E3EE3658-A129-485B-BF81-897D36647F18}" destId="{87B2FD05-AF33-4984-A75F-3C0CF4F989D0}" srcOrd="0" destOrd="0" presId="urn:microsoft.com/office/officeart/2018/2/layout/IconVerticalSolidList"/>
    <dgm:cxn modelId="{3C826811-CB3E-47A5-AC42-EDDE7DBA64C8}" type="presParOf" srcId="{E3EE3658-A129-485B-BF81-897D36647F18}" destId="{A0CB8459-5FBF-4D2B-B1BB-30C73175C0A5}" srcOrd="1" destOrd="0" presId="urn:microsoft.com/office/officeart/2018/2/layout/IconVerticalSolidList"/>
    <dgm:cxn modelId="{66D2EFE5-1F84-4866-977B-00CB1BF8E77D}" type="presParOf" srcId="{E3EE3658-A129-485B-BF81-897D36647F18}" destId="{C55D635B-48B5-4770-AC63-72FC19AB7C13}" srcOrd="2" destOrd="0" presId="urn:microsoft.com/office/officeart/2018/2/layout/IconVerticalSolidList"/>
    <dgm:cxn modelId="{8B903070-5029-4F86-81B0-EF67A0D1F75F}" type="presParOf" srcId="{E3EE3658-A129-485B-BF81-897D36647F18}" destId="{58098180-8849-4E62-A92F-7BA8766550FC}" srcOrd="3" destOrd="0" presId="urn:microsoft.com/office/officeart/2018/2/layout/IconVerticalSolidList"/>
    <dgm:cxn modelId="{F6F88D50-2FBB-4B9B-82E8-CCAC172D97BC}" type="presParOf" srcId="{4B227548-8EE0-46E8-B261-5B76B00256FA}" destId="{6DE5784E-477F-4771-9ED2-EECF201D3385}" srcOrd="3" destOrd="0" presId="urn:microsoft.com/office/officeart/2018/2/layout/IconVerticalSolidList"/>
    <dgm:cxn modelId="{592C32D3-3DE8-4E20-AD21-E7EABF159F61}" type="presParOf" srcId="{4B227548-8EE0-46E8-B261-5B76B00256FA}" destId="{36BC2B54-18D2-42AA-9D76-29DD859CF553}" srcOrd="4" destOrd="0" presId="urn:microsoft.com/office/officeart/2018/2/layout/IconVerticalSolidList"/>
    <dgm:cxn modelId="{A4C703EB-3D68-4C7D-8389-89C568FE305F}" type="presParOf" srcId="{36BC2B54-18D2-42AA-9D76-29DD859CF553}" destId="{E0432358-F3D7-494F-91A4-8EFF49B4E3D6}" srcOrd="0" destOrd="0" presId="urn:microsoft.com/office/officeart/2018/2/layout/IconVerticalSolidList"/>
    <dgm:cxn modelId="{DF99F8B6-D506-4AF2-8D9A-064710CB71F4}" type="presParOf" srcId="{36BC2B54-18D2-42AA-9D76-29DD859CF553}" destId="{6C3DA066-27B7-463C-8302-D302B6713074}" srcOrd="1" destOrd="0" presId="urn:microsoft.com/office/officeart/2018/2/layout/IconVerticalSolidList"/>
    <dgm:cxn modelId="{FF4BBA69-7943-46D2-907C-DD91145A1590}" type="presParOf" srcId="{36BC2B54-18D2-42AA-9D76-29DD859CF553}" destId="{AB49C82F-9277-4821-B564-071B31D8CFCB}" srcOrd="2" destOrd="0" presId="urn:microsoft.com/office/officeart/2018/2/layout/IconVerticalSolidList"/>
    <dgm:cxn modelId="{70618D5F-66EE-49AF-9369-BF2A47278EDA}" type="presParOf" srcId="{36BC2B54-18D2-42AA-9D76-29DD859CF553}" destId="{FD62ABA7-FEE4-4DF3-B6A2-247027E24AE6}" srcOrd="3" destOrd="0" presId="urn:microsoft.com/office/officeart/2018/2/layout/IconVerticalSolidList"/>
    <dgm:cxn modelId="{E605A52F-DB2C-4525-AF5C-D74F38283E94}" type="presParOf" srcId="{4B227548-8EE0-46E8-B261-5B76B00256FA}" destId="{CC0D69FC-1227-49C7-AB82-5658646E1112}" srcOrd="5" destOrd="0" presId="urn:microsoft.com/office/officeart/2018/2/layout/IconVerticalSolidList"/>
    <dgm:cxn modelId="{B56BD211-AD5C-4ABD-9085-634AB07F3711}" type="presParOf" srcId="{4B227548-8EE0-46E8-B261-5B76B00256FA}" destId="{600DBCE4-BEAE-4581-99FF-FA1F9E5E2A12}" srcOrd="6" destOrd="0" presId="urn:microsoft.com/office/officeart/2018/2/layout/IconVerticalSolidList"/>
    <dgm:cxn modelId="{42CD13A9-BA32-4A3C-851F-4755333D977F}" type="presParOf" srcId="{600DBCE4-BEAE-4581-99FF-FA1F9E5E2A12}" destId="{8CF6C8E5-FE38-43F9-860B-71B6E1BF5715}" srcOrd="0" destOrd="0" presId="urn:microsoft.com/office/officeart/2018/2/layout/IconVerticalSolidList"/>
    <dgm:cxn modelId="{440F6645-B440-40CE-A700-1F1C99F25854}" type="presParOf" srcId="{600DBCE4-BEAE-4581-99FF-FA1F9E5E2A12}" destId="{27D99F5B-3D51-42DC-ACFC-C84816206515}" srcOrd="1" destOrd="0" presId="urn:microsoft.com/office/officeart/2018/2/layout/IconVerticalSolidList"/>
    <dgm:cxn modelId="{25E55096-9837-4B00-97E7-AD796BEAA3A7}" type="presParOf" srcId="{600DBCE4-BEAE-4581-99FF-FA1F9E5E2A12}" destId="{7B2B263C-763E-4093-A9C5-B550B06370D1}" srcOrd="2" destOrd="0" presId="urn:microsoft.com/office/officeart/2018/2/layout/IconVerticalSolidList"/>
    <dgm:cxn modelId="{EB92D27D-194C-4E95-9671-551E9F218CA3}" type="presParOf" srcId="{600DBCE4-BEAE-4581-99FF-FA1F9E5E2A12}" destId="{6719AF46-B43B-4DB9-82B8-C78EDE63AB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4568C6-559E-4437-BE03-339C6BD289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EECFDB-8CC9-48C9-A457-CA47C616C36C}">
      <dgm:prSet/>
      <dgm:spPr/>
      <dgm:t>
        <a:bodyPr/>
        <a:lstStyle/>
        <a:p>
          <a:r>
            <a:rPr lang="en-US"/>
            <a:t>Applies a filter/kernel over the input, which is used to capture relations in the input data.</a:t>
          </a:r>
        </a:p>
      </dgm:t>
    </dgm:pt>
    <dgm:pt modelId="{3793FD32-5AFC-4977-B29B-F2276A347C21}" type="parTrans" cxnId="{7B7304BE-C4E4-4C59-817F-0A31E8F17BC5}">
      <dgm:prSet/>
      <dgm:spPr/>
      <dgm:t>
        <a:bodyPr/>
        <a:lstStyle/>
        <a:p>
          <a:endParaRPr lang="en-US"/>
        </a:p>
      </dgm:t>
    </dgm:pt>
    <dgm:pt modelId="{BA7932F3-E4F7-4857-991F-586050CA4B29}" type="sibTrans" cxnId="{7B7304BE-C4E4-4C59-817F-0A31E8F17BC5}">
      <dgm:prSet/>
      <dgm:spPr/>
      <dgm:t>
        <a:bodyPr/>
        <a:lstStyle/>
        <a:p>
          <a:endParaRPr lang="en-US"/>
        </a:p>
      </dgm:t>
    </dgm:pt>
    <dgm:pt modelId="{4B047606-6A66-4DA5-8F42-313B6652EED4}">
      <dgm:prSet/>
      <dgm:spPr/>
      <dgm:t>
        <a:bodyPr/>
        <a:lstStyle/>
        <a:p>
          <a:r>
            <a:rPr lang="en-US"/>
            <a:t>The output of the convolution is passed to a neural network. </a:t>
          </a:r>
        </a:p>
      </dgm:t>
    </dgm:pt>
    <dgm:pt modelId="{DF2F7E2C-FA85-456A-99FE-0181FE695C50}" type="parTrans" cxnId="{05D90F10-F71C-4124-9C4D-F0D0848EE21D}">
      <dgm:prSet/>
      <dgm:spPr/>
      <dgm:t>
        <a:bodyPr/>
        <a:lstStyle/>
        <a:p>
          <a:endParaRPr lang="en-US"/>
        </a:p>
      </dgm:t>
    </dgm:pt>
    <dgm:pt modelId="{532DF84F-348B-4792-B0FD-D35F3D943D89}" type="sibTrans" cxnId="{05D90F10-F71C-4124-9C4D-F0D0848EE21D}">
      <dgm:prSet/>
      <dgm:spPr/>
      <dgm:t>
        <a:bodyPr/>
        <a:lstStyle/>
        <a:p>
          <a:endParaRPr lang="en-US"/>
        </a:p>
      </dgm:t>
    </dgm:pt>
    <dgm:pt modelId="{2161FBAD-16EB-4F76-A1AD-4FE735236F9E}">
      <dgm:prSet/>
      <dgm:spPr/>
      <dgm:t>
        <a:bodyPr/>
        <a:lstStyle/>
        <a:p>
          <a:r>
            <a:rPr lang="en-US"/>
            <a:t>Learns the spatial relations between features because of the convolution operation.</a:t>
          </a:r>
        </a:p>
      </dgm:t>
    </dgm:pt>
    <dgm:pt modelId="{58FED3C0-6EED-4D43-A8A4-91AB118E70A7}" type="parTrans" cxnId="{A3185D4E-9BB7-42B5-A176-0DF89D07A4E9}">
      <dgm:prSet/>
      <dgm:spPr/>
      <dgm:t>
        <a:bodyPr/>
        <a:lstStyle/>
        <a:p>
          <a:endParaRPr lang="en-US"/>
        </a:p>
      </dgm:t>
    </dgm:pt>
    <dgm:pt modelId="{AC2BA311-DBA5-4CD2-BAFF-7E218F8671AA}" type="sibTrans" cxnId="{A3185D4E-9BB7-42B5-A176-0DF89D07A4E9}">
      <dgm:prSet/>
      <dgm:spPr/>
      <dgm:t>
        <a:bodyPr/>
        <a:lstStyle/>
        <a:p>
          <a:endParaRPr lang="en-US"/>
        </a:p>
      </dgm:t>
    </dgm:pt>
    <dgm:pt modelId="{6690080E-93D9-4276-A684-09941618E3EA}">
      <dgm:prSet/>
      <dgm:spPr/>
      <dgm:t>
        <a:bodyPr/>
        <a:lstStyle/>
        <a:p>
          <a:r>
            <a:rPr lang="en-US"/>
            <a:t>Excellent option when the input is an image.</a:t>
          </a:r>
        </a:p>
      </dgm:t>
    </dgm:pt>
    <dgm:pt modelId="{908F3110-72CB-485F-B1BD-599DC41EFD76}" type="parTrans" cxnId="{7145A53F-4293-4555-8C46-71CC44FC4841}">
      <dgm:prSet/>
      <dgm:spPr/>
      <dgm:t>
        <a:bodyPr/>
        <a:lstStyle/>
        <a:p>
          <a:endParaRPr lang="en-US"/>
        </a:p>
      </dgm:t>
    </dgm:pt>
    <dgm:pt modelId="{6CCBAA80-5E62-46C9-A26A-50998D5C992B}" type="sibTrans" cxnId="{7145A53F-4293-4555-8C46-71CC44FC4841}">
      <dgm:prSet/>
      <dgm:spPr/>
      <dgm:t>
        <a:bodyPr/>
        <a:lstStyle/>
        <a:p>
          <a:endParaRPr lang="en-US"/>
        </a:p>
      </dgm:t>
    </dgm:pt>
    <dgm:pt modelId="{56299806-C13E-4792-80AE-D138172C5600}" type="pres">
      <dgm:prSet presAssocID="{094568C6-559E-4437-BE03-339C6BD2899C}" presName="root" presStyleCnt="0">
        <dgm:presLayoutVars>
          <dgm:dir/>
          <dgm:resizeHandles val="exact"/>
        </dgm:presLayoutVars>
      </dgm:prSet>
      <dgm:spPr/>
    </dgm:pt>
    <dgm:pt modelId="{DF553E7E-6403-4650-95F1-ADED885AFA00}" type="pres">
      <dgm:prSet presAssocID="{66EECFDB-8CC9-48C9-A457-CA47C616C36C}" presName="compNode" presStyleCnt="0"/>
      <dgm:spPr/>
    </dgm:pt>
    <dgm:pt modelId="{4D57BE63-C3F7-4C4B-82AB-24BC388F33D0}" type="pres">
      <dgm:prSet presAssocID="{66EECFDB-8CC9-48C9-A457-CA47C616C36C}" presName="bgRect" presStyleLbl="bgShp" presStyleIdx="0" presStyleCnt="4"/>
      <dgm:spPr/>
    </dgm:pt>
    <dgm:pt modelId="{AF2A041C-6924-480F-8FD6-548805F90067}" type="pres">
      <dgm:prSet presAssocID="{66EECFDB-8CC9-48C9-A457-CA47C616C36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070BBE8B-6181-4790-BAAC-0FD8B6E0A001}" type="pres">
      <dgm:prSet presAssocID="{66EECFDB-8CC9-48C9-A457-CA47C616C36C}" presName="spaceRect" presStyleCnt="0"/>
      <dgm:spPr/>
    </dgm:pt>
    <dgm:pt modelId="{A0450088-4EB3-43E1-AC65-1CE97BDD5FA9}" type="pres">
      <dgm:prSet presAssocID="{66EECFDB-8CC9-48C9-A457-CA47C616C36C}" presName="parTx" presStyleLbl="revTx" presStyleIdx="0" presStyleCnt="4">
        <dgm:presLayoutVars>
          <dgm:chMax val="0"/>
          <dgm:chPref val="0"/>
        </dgm:presLayoutVars>
      </dgm:prSet>
      <dgm:spPr/>
    </dgm:pt>
    <dgm:pt modelId="{82182AF4-1C21-49FD-8CD6-FFBB0DEE2EDD}" type="pres">
      <dgm:prSet presAssocID="{BA7932F3-E4F7-4857-991F-586050CA4B29}" presName="sibTrans" presStyleCnt="0"/>
      <dgm:spPr/>
    </dgm:pt>
    <dgm:pt modelId="{11F6FF9B-FBC9-43EC-905A-96B7A34929AB}" type="pres">
      <dgm:prSet presAssocID="{4B047606-6A66-4DA5-8F42-313B6652EED4}" presName="compNode" presStyleCnt="0"/>
      <dgm:spPr/>
    </dgm:pt>
    <dgm:pt modelId="{673A541D-069C-4CFC-8CB9-48088912238D}" type="pres">
      <dgm:prSet presAssocID="{4B047606-6A66-4DA5-8F42-313B6652EED4}" presName="bgRect" presStyleLbl="bgShp" presStyleIdx="1" presStyleCnt="4"/>
      <dgm:spPr/>
    </dgm:pt>
    <dgm:pt modelId="{5B23E21F-A9A6-4D83-BA8B-07D9C03E5611}" type="pres">
      <dgm:prSet presAssocID="{4B047606-6A66-4DA5-8F42-313B6652EE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F609E553-0C2F-409F-92B3-43130DA9C63A}" type="pres">
      <dgm:prSet presAssocID="{4B047606-6A66-4DA5-8F42-313B6652EED4}" presName="spaceRect" presStyleCnt="0"/>
      <dgm:spPr/>
    </dgm:pt>
    <dgm:pt modelId="{C5682A51-FC0A-4434-80BD-A40B300BCB66}" type="pres">
      <dgm:prSet presAssocID="{4B047606-6A66-4DA5-8F42-313B6652EED4}" presName="parTx" presStyleLbl="revTx" presStyleIdx="1" presStyleCnt="4">
        <dgm:presLayoutVars>
          <dgm:chMax val="0"/>
          <dgm:chPref val="0"/>
        </dgm:presLayoutVars>
      </dgm:prSet>
      <dgm:spPr/>
    </dgm:pt>
    <dgm:pt modelId="{30BB7D0D-50F3-4E1A-80D8-424188005C1B}" type="pres">
      <dgm:prSet presAssocID="{532DF84F-348B-4792-B0FD-D35F3D943D89}" presName="sibTrans" presStyleCnt="0"/>
      <dgm:spPr/>
    </dgm:pt>
    <dgm:pt modelId="{53CCF0A4-8607-49B6-AEAC-08435E68BC2C}" type="pres">
      <dgm:prSet presAssocID="{2161FBAD-16EB-4F76-A1AD-4FE735236F9E}" presName="compNode" presStyleCnt="0"/>
      <dgm:spPr/>
    </dgm:pt>
    <dgm:pt modelId="{C67C624C-8973-48DF-AF03-127E6D752BD3}" type="pres">
      <dgm:prSet presAssocID="{2161FBAD-16EB-4F76-A1AD-4FE735236F9E}" presName="bgRect" presStyleLbl="bgShp" presStyleIdx="2" presStyleCnt="4"/>
      <dgm:spPr/>
    </dgm:pt>
    <dgm:pt modelId="{24F050F7-38E7-4755-9DFC-2F0A3A1CF603}" type="pres">
      <dgm:prSet presAssocID="{2161FBAD-16EB-4F76-A1AD-4FE735236F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Diagram"/>
        </a:ext>
      </dgm:extLst>
    </dgm:pt>
    <dgm:pt modelId="{CB970127-8859-4A52-BA0B-14DA02A4D952}" type="pres">
      <dgm:prSet presAssocID="{2161FBAD-16EB-4F76-A1AD-4FE735236F9E}" presName="spaceRect" presStyleCnt="0"/>
      <dgm:spPr/>
    </dgm:pt>
    <dgm:pt modelId="{1A74EB90-2E75-4E09-8C22-05D90D14EEDB}" type="pres">
      <dgm:prSet presAssocID="{2161FBAD-16EB-4F76-A1AD-4FE735236F9E}" presName="parTx" presStyleLbl="revTx" presStyleIdx="2" presStyleCnt="4">
        <dgm:presLayoutVars>
          <dgm:chMax val="0"/>
          <dgm:chPref val="0"/>
        </dgm:presLayoutVars>
      </dgm:prSet>
      <dgm:spPr/>
    </dgm:pt>
    <dgm:pt modelId="{FF1766CA-59CC-4E35-BBE4-79711BD3255C}" type="pres">
      <dgm:prSet presAssocID="{AC2BA311-DBA5-4CD2-BAFF-7E218F8671AA}" presName="sibTrans" presStyleCnt="0"/>
      <dgm:spPr/>
    </dgm:pt>
    <dgm:pt modelId="{AE96F45F-F194-47D1-BFFD-61B3BA5A7155}" type="pres">
      <dgm:prSet presAssocID="{6690080E-93D9-4276-A684-09941618E3EA}" presName="compNode" presStyleCnt="0"/>
      <dgm:spPr/>
    </dgm:pt>
    <dgm:pt modelId="{B177B6F4-64B0-42B7-B281-0528F32A4676}" type="pres">
      <dgm:prSet presAssocID="{6690080E-93D9-4276-A684-09941618E3EA}" presName="bgRect" presStyleLbl="bgShp" presStyleIdx="3" presStyleCnt="4"/>
      <dgm:spPr/>
    </dgm:pt>
    <dgm:pt modelId="{79461D57-9ADF-493D-949D-93BB4DB45699}" type="pres">
      <dgm:prSet presAssocID="{6690080E-93D9-4276-A684-09941618E3E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BC422D98-BB26-4666-8740-B3BFF70F1148}" type="pres">
      <dgm:prSet presAssocID="{6690080E-93D9-4276-A684-09941618E3EA}" presName="spaceRect" presStyleCnt="0"/>
      <dgm:spPr/>
    </dgm:pt>
    <dgm:pt modelId="{E16A72EB-C14A-4754-8150-71EC9CF34CEF}" type="pres">
      <dgm:prSet presAssocID="{6690080E-93D9-4276-A684-09941618E3EA}" presName="parTx" presStyleLbl="revTx" presStyleIdx="3" presStyleCnt="4">
        <dgm:presLayoutVars>
          <dgm:chMax val="0"/>
          <dgm:chPref val="0"/>
        </dgm:presLayoutVars>
      </dgm:prSet>
      <dgm:spPr/>
    </dgm:pt>
  </dgm:ptLst>
  <dgm:cxnLst>
    <dgm:cxn modelId="{6F5ACA02-1A7A-4A24-AA9C-8FDC38426CD8}" type="presOf" srcId="{2161FBAD-16EB-4F76-A1AD-4FE735236F9E}" destId="{1A74EB90-2E75-4E09-8C22-05D90D14EEDB}" srcOrd="0" destOrd="0" presId="urn:microsoft.com/office/officeart/2018/2/layout/IconVerticalSolidList"/>
    <dgm:cxn modelId="{05D90F10-F71C-4124-9C4D-F0D0848EE21D}" srcId="{094568C6-559E-4437-BE03-339C6BD2899C}" destId="{4B047606-6A66-4DA5-8F42-313B6652EED4}" srcOrd="1" destOrd="0" parTransId="{DF2F7E2C-FA85-456A-99FE-0181FE695C50}" sibTransId="{532DF84F-348B-4792-B0FD-D35F3D943D89}"/>
    <dgm:cxn modelId="{7145A53F-4293-4555-8C46-71CC44FC4841}" srcId="{094568C6-559E-4437-BE03-339C6BD2899C}" destId="{6690080E-93D9-4276-A684-09941618E3EA}" srcOrd="3" destOrd="0" parTransId="{908F3110-72CB-485F-B1BD-599DC41EFD76}" sibTransId="{6CCBAA80-5E62-46C9-A26A-50998D5C992B}"/>
    <dgm:cxn modelId="{A3185D4E-9BB7-42B5-A176-0DF89D07A4E9}" srcId="{094568C6-559E-4437-BE03-339C6BD2899C}" destId="{2161FBAD-16EB-4F76-A1AD-4FE735236F9E}" srcOrd="2" destOrd="0" parTransId="{58FED3C0-6EED-4D43-A8A4-91AB118E70A7}" sibTransId="{AC2BA311-DBA5-4CD2-BAFF-7E218F8671AA}"/>
    <dgm:cxn modelId="{B9940E70-7D39-4FEE-BBA2-7A93BD3108A6}" type="presOf" srcId="{6690080E-93D9-4276-A684-09941618E3EA}" destId="{E16A72EB-C14A-4754-8150-71EC9CF34CEF}" srcOrd="0" destOrd="0" presId="urn:microsoft.com/office/officeart/2018/2/layout/IconVerticalSolidList"/>
    <dgm:cxn modelId="{9208A1A3-2606-4758-B817-855AB9BF502F}" type="presOf" srcId="{4B047606-6A66-4DA5-8F42-313B6652EED4}" destId="{C5682A51-FC0A-4434-80BD-A40B300BCB66}" srcOrd="0" destOrd="0" presId="urn:microsoft.com/office/officeart/2018/2/layout/IconVerticalSolidList"/>
    <dgm:cxn modelId="{7B7304BE-C4E4-4C59-817F-0A31E8F17BC5}" srcId="{094568C6-559E-4437-BE03-339C6BD2899C}" destId="{66EECFDB-8CC9-48C9-A457-CA47C616C36C}" srcOrd="0" destOrd="0" parTransId="{3793FD32-5AFC-4977-B29B-F2276A347C21}" sibTransId="{BA7932F3-E4F7-4857-991F-586050CA4B29}"/>
    <dgm:cxn modelId="{818894CA-8A44-42EA-8F78-E3FCAC2784F1}" type="presOf" srcId="{094568C6-559E-4437-BE03-339C6BD2899C}" destId="{56299806-C13E-4792-80AE-D138172C5600}" srcOrd="0" destOrd="0" presId="urn:microsoft.com/office/officeart/2018/2/layout/IconVerticalSolidList"/>
    <dgm:cxn modelId="{8009B0DC-4680-4741-AE19-4B3597E97BC4}" type="presOf" srcId="{66EECFDB-8CC9-48C9-A457-CA47C616C36C}" destId="{A0450088-4EB3-43E1-AC65-1CE97BDD5FA9}" srcOrd="0" destOrd="0" presId="urn:microsoft.com/office/officeart/2018/2/layout/IconVerticalSolidList"/>
    <dgm:cxn modelId="{E8263F46-EF9F-40E1-B636-8AB135BADE78}" type="presParOf" srcId="{56299806-C13E-4792-80AE-D138172C5600}" destId="{DF553E7E-6403-4650-95F1-ADED885AFA00}" srcOrd="0" destOrd="0" presId="urn:microsoft.com/office/officeart/2018/2/layout/IconVerticalSolidList"/>
    <dgm:cxn modelId="{BE2EDC1B-D01C-4E42-B979-6FE2B3B40EF8}" type="presParOf" srcId="{DF553E7E-6403-4650-95F1-ADED885AFA00}" destId="{4D57BE63-C3F7-4C4B-82AB-24BC388F33D0}" srcOrd="0" destOrd="0" presId="urn:microsoft.com/office/officeart/2018/2/layout/IconVerticalSolidList"/>
    <dgm:cxn modelId="{17F7EC74-7EE8-42D9-B975-5AE8D61AB303}" type="presParOf" srcId="{DF553E7E-6403-4650-95F1-ADED885AFA00}" destId="{AF2A041C-6924-480F-8FD6-548805F90067}" srcOrd="1" destOrd="0" presId="urn:microsoft.com/office/officeart/2018/2/layout/IconVerticalSolidList"/>
    <dgm:cxn modelId="{CB358881-DB19-4DFE-9F24-D6ACD3A15B65}" type="presParOf" srcId="{DF553E7E-6403-4650-95F1-ADED885AFA00}" destId="{070BBE8B-6181-4790-BAAC-0FD8B6E0A001}" srcOrd="2" destOrd="0" presId="urn:microsoft.com/office/officeart/2018/2/layout/IconVerticalSolidList"/>
    <dgm:cxn modelId="{642386BA-AA1F-402A-A882-0729119A8327}" type="presParOf" srcId="{DF553E7E-6403-4650-95F1-ADED885AFA00}" destId="{A0450088-4EB3-43E1-AC65-1CE97BDD5FA9}" srcOrd="3" destOrd="0" presId="urn:microsoft.com/office/officeart/2018/2/layout/IconVerticalSolidList"/>
    <dgm:cxn modelId="{3E5A3260-72D7-4501-8A11-58F01C2885B1}" type="presParOf" srcId="{56299806-C13E-4792-80AE-D138172C5600}" destId="{82182AF4-1C21-49FD-8CD6-FFBB0DEE2EDD}" srcOrd="1" destOrd="0" presId="urn:microsoft.com/office/officeart/2018/2/layout/IconVerticalSolidList"/>
    <dgm:cxn modelId="{010DEB40-F215-44D3-B0E7-F68C6A54F518}" type="presParOf" srcId="{56299806-C13E-4792-80AE-D138172C5600}" destId="{11F6FF9B-FBC9-43EC-905A-96B7A34929AB}" srcOrd="2" destOrd="0" presId="urn:microsoft.com/office/officeart/2018/2/layout/IconVerticalSolidList"/>
    <dgm:cxn modelId="{EF5B56CA-0E7D-46F1-86C9-89D4B3EE0263}" type="presParOf" srcId="{11F6FF9B-FBC9-43EC-905A-96B7A34929AB}" destId="{673A541D-069C-4CFC-8CB9-48088912238D}" srcOrd="0" destOrd="0" presId="urn:microsoft.com/office/officeart/2018/2/layout/IconVerticalSolidList"/>
    <dgm:cxn modelId="{3A002CAE-F8C9-40E9-B023-DA7CFBC3FA2B}" type="presParOf" srcId="{11F6FF9B-FBC9-43EC-905A-96B7A34929AB}" destId="{5B23E21F-A9A6-4D83-BA8B-07D9C03E5611}" srcOrd="1" destOrd="0" presId="urn:microsoft.com/office/officeart/2018/2/layout/IconVerticalSolidList"/>
    <dgm:cxn modelId="{25FE465A-84B1-4E85-B785-D3A8C68E2E52}" type="presParOf" srcId="{11F6FF9B-FBC9-43EC-905A-96B7A34929AB}" destId="{F609E553-0C2F-409F-92B3-43130DA9C63A}" srcOrd="2" destOrd="0" presId="urn:microsoft.com/office/officeart/2018/2/layout/IconVerticalSolidList"/>
    <dgm:cxn modelId="{10A9DB77-4406-4AAC-892A-CCFFBA27FD30}" type="presParOf" srcId="{11F6FF9B-FBC9-43EC-905A-96B7A34929AB}" destId="{C5682A51-FC0A-4434-80BD-A40B300BCB66}" srcOrd="3" destOrd="0" presId="urn:microsoft.com/office/officeart/2018/2/layout/IconVerticalSolidList"/>
    <dgm:cxn modelId="{677AF740-F5B4-42C4-95C7-905C945A7D18}" type="presParOf" srcId="{56299806-C13E-4792-80AE-D138172C5600}" destId="{30BB7D0D-50F3-4E1A-80D8-424188005C1B}" srcOrd="3" destOrd="0" presId="urn:microsoft.com/office/officeart/2018/2/layout/IconVerticalSolidList"/>
    <dgm:cxn modelId="{62DD92E2-2731-4F79-BF59-AA6BF85DA6DB}" type="presParOf" srcId="{56299806-C13E-4792-80AE-D138172C5600}" destId="{53CCF0A4-8607-49B6-AEAC-08435E68BC2C}" srcOrd="4" destOrd="0" presId="urn:microsoft.com/office/officeart/2018/2/layout/IconVerticalSolidList"/>
    <dgm:cxn modelId="{EA12C945-9133-45B5-AE88-009C6987E285}" type="presParOf" srcId="{53CCF0A4-8607-49B6-AEAC-08435E68BC2C}" destId="{C67C624C-8973-48DF-AF03-127E6D752BD3}" srcOrd="0" destOrd="0" presId="urn:microsoft.com/office/officeart/2018/2/layout/IconVerticalSolidList"/>
    <dgm:cxn modelId="{DB310D5F-585C-430C-A84D-69A4FA6C512A}" type="presParOf" srcId="{53CCF0A4-8607-49B6-AEAC-08435E68BC2C}" destId="{24F050F7-38E7-4755-9DFC-2F0A3A1CF603}" srcOrd="1" destOrd="0" presId="urn:microsoft.com/office/officeart/2018/2/layout/IconVerticalSolidList"/>
    <dgm:cxn modelId="{2D238605-77FA-4BFF-BC03-4140D1552157}" type="presParOf" srcId="{53CCF0A4-8607-49B6-AEAC-08435E68BC2C}" destId="{CB970127-8859-4A52-BA0B-14DA02A4D952}" srcOrd="2" destOrd="0" presId="urn:microsoft.com/office/officeart/2018/2/layout/IconVerticalSolidList"/>
    <dgm:cxn modelId="{542F1119-AEF7-4309-8447-0B75A65CCCEE}" type="presParOf" srcId="{53CCF0A4-8607-49B6-AEAC-08435E68BC2C}" destId="{1A74EB90-2E75-4E09-8C22-05D90D14EEDB}" srcOrd="3" destOrd="0" presId="urn:microsoft.com/office/officeart/2018/2/layout/IconVerticalSolidList"/>
    <dgm:cxn modelId="{C25B5B43-73CF-47EA-AE01-423B567BA039}" type="presParOf" srcId="{56299806-C13E-4792-80AE-D138172C5600}" destId="{FF1766CA-59CC-4E35-BBE4-79711BD3255C}" srcOrd="5" destOrd="0" presId="urn:microsoft.com/office/officeart/2018/2/layout/IconVerticalSolidList"/>
    <dgm:cxn modelId="{57BA3E60-5E09-40A1-95E2-E5879B89F405}" type="presParOf" srcId="{56299806-C13E-4792-80AE-D138172C5600}" destId="{AE96F45F-F194-47D1-BFFD-61B3BA5A7155}" srcOrd="6" destOrd="0" presId="urn:microsoft.com/office/officeart/2018/2/layout/IconVerticalSolidList"/>
    <dgm:cxn modelId="{0FF447D2-AF51-41F4-BF6A-52132AF53536}" type="presParOf" srcId="{AE96F45F-F194-47D1-BFFD-61B3BA5A7155}" destId="{B177B6F4-64B0-42B7-B281-0528F32A4676}" srcOrd="0" destOrd="0" presId="urn:microsoft.com/office/officeart/2018/2/layout/IconVerticalSolidList"/>
    <dgm:cxn modelId="{4D64B70D-7659-4FF6-AEB4-AEEED3B6DDF4}" type="presParOf" srcId="{AE96F45F-F194-47D1-BFFD-61B3BA5A7155}" destId="{79461D57-9ADF-493D-949D-93BB4DB45699}" srcOrd="1" destOrd="0" presId="urn:microsoft.com/office/officeart/2018/2/layout/IconVerticalSolidList"/>
    <dgm:cxn modelId="{B81C78D5-1014-4454-A9E1-6358F13AF2F9}" type="presParOf" srcId="{AE96F45F-F194-47D1-BFFD-61B3BA5A7155}" destId="{BC422D98-BB26-4666-8740-B3BFF70F1148}" srcOrd="2" destOrd="0" presId="urn:microsoft.com/office/officeart/2018/2/layout/IconVerticalSolidList"/>
    <dgm:cxn modelId="{8C766A54-158F-4207-B77F-7B19B0F023ED}" type="presParOf" srcId="{AE96F45F-F194-47D1-BFFD-61B3BA5A7155}" destId="{E16A72EB-C14A-4754-8150-71EC9CF34C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32FF50-6613-4BFC-93D4-EDD49FD5376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D14FCBD-559B-42A8-8F59-042BFB5426EC}">
      <dgm:prSet/>
      <dgm:spPr/>
      <dgm:t>
        <a:bodyPr/>
        <a:lstStyle/>
        <a:p>
          <a:r>
            <a:rPr lang="en-US"/>
            <a:t>Combination of CNN and LSTM.</a:t>
          </a:r>
        </a:p>
      </dgm:t>
    </dgm:pt>
    <dgm:pt modelId="{D82AAAE4-CBB2-4B20-B381-492E7D02E630}" type="parTrans" cxnId="{99CC4C82-175D-474D-89FB-CB95F167830A}">
      <dgm:prSet/>
      <dgm:spPr/>
      <dgm:t>
        <a:bodyPr/>
        <a:lstStyle/>
        <a:p>
          <a:endParaRPr lang="en-US"/>
        </a:p>
      </dgm:t>
    </dgm:pt>
    <dgm:pt modelId="{FA08585C-8B9F-4308-B860-C63B0A4C05C0}" type="sibTrans" cxnId="{99CC4C82-175D-474D-89FB-CB95F167830A}">
      <dgm:prSet/>
      <dgm:spPr/>
      <dgm:t>
        <a:bodyPr/>
        <a:lstStyle/>
        <a:p>
          <a:endParaRPr lang="en-US"/>
        </a:p>
      </dgm:t>
    </dgm:pt>
    <dgm:pt modelId="{9951D124-5230-43AB-909B-FE6B3493C717}">
      <dgm:prSet/>
      <dgm:spPr/>
      <dgm:t>
        <a:bodyPr/>
        <a:lstStyle/>
        <a:p>
          <a:r>
            <a:rPr lang="en-US" dirty="0"/>
            <a:t>Replace the Dense layers with LSTM layers.</a:t>
          </a:r>
        </a:p>
      </dgm:t>
    </dgm:pt>
    <dgm:pt modelId="{E1DD739F-54CB-4770-8CB8-CBFC4010456E}" type="parTrans" cxnId="{5F967DAC-36EC-4A20-A209-97E4545BFB13}">
      <dgm:prSet/>
      <dgm:spPr/>
      <dgm:t>
        <a:bodyPr/>
        <a:lstStyle/>
        <a:p>
          <a:endParaRPr lang="en-US"/>
        </a:p>
      </dgm:t>
    </dgm:pt>
    <dgm:pt modelId="{9679F5C3-C9A5-4E6E-B515-A0283092C16B}" type="sibTrans" cxnId="{5F967DAC-36EC-4A20-A209-97E4545BFB13}">
      <dgm:prSet/>
      <dgm:spPr/>
      <dgm:t>
        <a:bodyPr/>
        <a:lstStyle/>
        <a:p>
          <a:endParaRPr lang="en-US"/>
        </a:p>
      </dgm:t>
    </dgm:pt>
    <dgm:pt modelId="{F3C2B1ED-EE29-4EEA-91B4-91FA6D90F285}">
      <dgm:prSet/>
      <dgm:spPr/>
      <dgm:t>
        <a:bodyPr/>
        <a:lstStyle/>
        <a:p>
          <a:r>
            <a:rPr lang="en-US" dirty="0"/>
            <a:t>Being a combination of CNN and LSTM, it learns the spatiotemporal relations between features.</a:t>
          </a:r>
        </a:p>
      </dgm:t>
    </dgm:pt>
    <dgm:pt modelId="{6CCDDC93-84AC-417A-A6D3-89C3A7E81DDE}" type="parTrans" cxnId="{EE22B416-A274-4DBB-9E68-E5C248CCFE1E}">
      <dgm:prSet/>
      <dgm:spPr/>
      <dgm:t>
        <a:bodyPr/>
        <a:lstStyle/>
        <a:p>
          <a:endParaRPr lang="en-US"/>
        </a:p>
      </dgm:t>
    </dgm:pt>
    <dgm:pt modelId="{F5AB6A06-505D-4562-9E74-7F1B46062BAB}" type="sibTrans" cxnId="{EE22B416-A274-4DBB-9E68-E5C248CCFE1E}">
      <dgm:prSet/>
      <dgm:spPr/>
      <dgm:t>
        <a:bodyPr/>
        <a:lstStyle/>
        <a:p>
          <a:endParaRPr lang="en-US"/>
        </a:p>
      </dgm:t>
    </dgm:pt>
    <dgm:pt modelId="{AF8C922C-1D50-4DBE-B600-39604BBFE579}" type="pres">
      <dgm:prSet presAssocID="{7232FF50-6613-4BFC-93D4-EDD49FD53760}" presName="root" presStyleCnt="0">
        <dgm:presLayoutVars>
          <dgm:dir/>
          <dgm:resizeHandles val="exact"/>
        </dgm:presLayoutVars>
      </dgm:prSet>
      <dgm:spPr/>
    </dgm:pt>
    <dgm:pt modelId="{0724ED9C-585E-496E-9439-F9DA9C3FE808}" type="pres">
      <dgm:prSet presAssocID="{4D14FCBD-559B-42A8-8F59-042BFB5426EC}" presName="compNode" presStyleCnt="0"/>
      <dgm:spPr/>
    </dgm:pt>
    <dgm:pt modelId="{55C4845B-BDA0-4DA4-82E5-22EC9ED39CFC}" type="pres">
      <dgm:prSet presAssocID="{4D14FCBD-559B-42A8-8F59-042BFB5426EC}" presName="bgRect" presStyleLbl="bgShp" presStyleIdx="0" presStyleCnt="3"/>
      <dgm:spPr/>
    </dgm:pt>
    <dgm:pt modelId="{79F14F90-39AC-48CF-B269-EAE554516DBA}" type="pres">
      <dgm:prSet presAssocID="{4D14FCBD-559B-42A8-8F59-042BFB5426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F10A3CAE-BB2B-40D5-B6A8-31C3B5616309}" type="pres">
      <dgm:prSet presAssocID="{4D14FCBD-559B-42A8-8F59-042BFB5426EC}" presName="spaceRect" presStyleCnt="0"/>
      <dgm:spPr/>
    </dgm:pt>
    <dgm:pt modelId="{0D25D899-7EE2-4B8A-AF50-742BF5CE032E}" type="pres">
      <dgm:prSet presAssocID="{4D14FCBD-559B-42A8-8F59-042BFB5426EC}" presName="parTx" presStyleLbl="revTx" presStyleIdx="0" presStyleCnt="3">
        <dgm:presLayoutVars>
          <dgm:chMax val="0"/>
          <dgm:chPref val="0"/>
        </dgm:presLayoutVars>
      </dgm:prSet>
      <dgm:spPr/>
    </dgm:pt>
    <dgm:pt modelId="{A821C6C9-A9C2-4F37-8614-AFB5F9E878D9}" type="pres">
      <dgm:prSet presAssocID="{FA08585C-8B9F-4308-B860-C63B0A4C05C0}" presName="sibTrans" presStyleCnt="0"/>
      <dgm:spPr/>
    </dgm:pt>
    <dgm:pt modelId="{57D56015-A54F-4B9D-9D0D-1DD1C60217AE}" type="pres">
      <dgm:prSet presAssocID="{9951D124-5230-43AB-909B-FE6B3493C717}" presName="compNode" presStyleCnt="0"/>
      <dgm:spPr/>
    </dgm:pt>
    <dgm:pt modelId="{BD26F8EE-5506-453F-9BBA-FCED5F1B681D}" type="pres">
      <dgm:prSet presAssocID="{9951D124-5230-43AB-909B-FE6B3493C717}" presName="bgRect" presStyleLbl="bgShp" presStyleIdx="1" presStyleCnt="3"/>
      <dgm:spPr/>
    </dgm:pt>
    <dgm:pt modelId="{33C0D4B5-CC27-4E3C-AB90-10CC93FD7618}" type="pres">
      <dgm:prSet presAssocID="{9951D124-5230-43AB-909B-FE6B3493C7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09956680-9022-4F7E-B0B6-115028A139A0}" type="pres">
      <dgm:prSet presAssocID="{9951D124-5230-43AB-909B-FE6B3493C717}" presName="spaceRect" presStyleCnt="0"/>
      <dgm:spPr/>
    </dgm:pt>
    <dgm:pt modelId="{6DD2773E-51EC-4801-9EF7-ABBAB987BA44}" type="pres">
      <dgm:prSet presAssocID="{9951D124-5230-43AB-909B-FE6B3493C717}" presName="parTx" presStyleLbl="revTx" presStyleIdx="1" presStyleCnt="3">
        <dgm:presLayoutVars>
          <dgm:chMax val="0"/>
          <dgm:chPref val="0"/>
        </dgm:presLayoutVars>
      </dgm:prSet>
      <dgm:spPr/>
    </dgm:pt>
    <dgm:pt modelId="{BEFAB7FC-D793-47D5-8F64-23D5C68A88DB}" type="pres">
      <dgm:prSet presAssocID="{9679F5C3-C9A5-4E6E-B515-A0283092C16B}" presName="sibTrans" presStyleCnt="0"/>
      <dgm:spPr/>
    </dgm:pt>
    <dgm:pt modelId="{64808B28-D763-40D7-A6C4-4D0E3A859A8F}" type="pres">
      <dgm:prSet presAssocID="{F3C2B1ED-EE29-4EEA-91B4-91FA6D90F285}" presName="compNode" presStyleCnt="0"/>
      <dgm:spPr/>
    </dgm:pt>
    <dgm:pt modelId="{4E97B3D7-B128-4A2A-B621-EF81C81E7885}" type="pres">
      <dgm:prSet presAssocID="{F3C2B1ED-EE29-4EEA-91B4-91FA6D90F285}" presName="bgRect" presStyleLbl="bgShp" presStyleIdx="2" presStyleCnt="3"/>
      <dgm:spPr/>
    </dgm:pt>
    <dgm:pt modelId="{7DD952D0-E76A-476F-97B4-D8F7D0C813B5}" type="pres">
      <dgm:prSet presAssocID="{F3C2B1ED-EE29-4EEA-91B4-91FA6D90F28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iraffe"/>
        </a:ext>
      </dgm:extLst>
    </dgm:pt>
    <dgm:pt modelId="{30A18B97-EE27-411C-B239-55A01E5924D5}" type="pres">
      <dgm:prSet presAssocID="{F3C2B1ED-EE29-4EEA-91B4-91FA6D90F285}" presName="spaceRect" presStyleCnt="0"/>
      <dgm:spPr/>
    </dgm:pt>
    <dgm:pt modelId="{F37EA5BC-00B0-4820-9163-C1CD32746312}" type="pres">
      <dgm:prSet presAssocID="{F3C2B1ED-EE29-4EEA-91B4-91FA6D90F285}" presName="parTx" presStyleLbl="revTx" presStyleIdx="2" presStyleCnt="3">
        <dgm:presLayoutVars>
          <dgm:chMax val="0"/>
          <dgm:chPref val="0"/>
        </dgm:presLayoutVars>
      </dgm:prSet>
      <dgm:spPr/>
    </dgm:pt>
  </dgm:ptLst>
  <dgm:cxnLst>
    <dgm:cxn modelId="{EE22B416-A274-4DBB-9E68-E5C248CCFE1E}" srcId="{7232FF50-6613-4BFC-93D4-EDD49FD53760}" destId="{F3C2B1ED-EE29-4EEA-91B4-91FA6D90F285}" srcOrd="2" destOrd="0" parTransId="{6CCDDC93-84AC-417A-A6D3-89C3A7E81DDE}" sibTransId="{F5AB6A06-505D-4562-9E74-7F1B46062BAB}"/>
    <dgm:cxn modelId="{9E30D75E-9159-4B86-A06D-A077CDBF3A9F}" type="presOf" srcId="{9951D124-5230-43AB-909B-FE6B3493C717}" destId="{6DD2773E-51EC-4801-9EF7-ABBAB987BA44}" srcOrd="0" destOrd="0" presId="urn:microsoft.com/office/officeart/2018/2/layout/IconVerticalSolidList"/>
    <dgm:cxn modelId="{EE9B6347-DE90-4BB2-B061-7A37DAFC87AA}" type="presOf" srcId="{F3C2B1ED-EE29-4EEA-91B4-91FA6D90F285}" destId="{F37EA5BC-00B0-4820-9163-C1CD32746312}" srcOrd="0" destOrd="0" presId="urn:microsoft.com/office/officeart/2018/2/layout/IconVerticalSolidList"/>
    <dgm:cxn modelId="{99CC4C82-175D-474D-89FB-CB95F167830A}" srcId="{7232FF50-6613-4BFC-93D4-EDD49FD53760}" destId="{4D14FCBD-559B-42A8-8F59-042BFB5426EC}" srcOrd="0" destOrd="0" parTransId="{D82AAAE4-CBB2-4B20-B381-492E7D02E630}" sibTransId="{FA08585C-8B9F-4308-B860-C63B0A4C05C0}"/>
    <dgm:cxn modelId="{DA6578A9-E124-4C5A-B538-CE21A01C892A}" type="presOf" srcId="{7232FF50-6613-4BFC-93D4-EDD49FD53760}" destId="{AF8C922C-1D50-4DBE-B600-39604BBFE579}" srcOrd="0" destOrd="0" presId="urn:microsoft.com/office/officeart/2018/2/layout/IconVerticalSolidList"/>
    <dgm:cxn modelId="{5F967DAC-36EC-4A20-A209-97E4545BFB13}" srcId="{7232FF50-6613-4BFC-93D4-EDD49FD53760}" destId="{9951D124-5230-43AB-909B-FE6B3493C717}" srcOrd="1" destOrd="0" parTransId="{E1DD739F-54CB-4770-8CB8-CBFC4010456E}" sibTransId="{9679F5C3-C9A5-4E6E-B515-A0283092C16B}"/>
    <dgm:cxn modelId="{1A97DAFC-EDC3-4E9F-AD08-768FDA657CA6}" type="presOf" srcId="{4D14FCBD-559B-42A8-8F59-042BFB5426EC}" destId="{0D25D899-7EE2-4B8A-AF50-742BF5CE032E}" srcOrd="0" destOrd="0" presId="urn:microsoft.com/office/officeart/2018/2/layout/IconVerticalSolidList"/>
    <dgm:cxn modelId="{52452310-1654-4923-AA13-F3BDDE771236}" type="presParOf" srcId="{AF8C922C-1D50-4DBE-B600-39604BBFE579}" destId="{0724ED9C-585E-496E-9439-F9DA9C3FE808}" srcOrd="0" destOrd="0" presId="urn:microsoft.com/office/officeart/2018/2/layout/IconVerticalSolidList"/>
    <dgm:cxn modelId="{89771595-A5B8-4CB9-8F3E-8ABC73205EA2}" type="presParOf" srcId="{0724ED9C-585E-496E-9439-F9DA9C3FE808}" destId="{55C4845B-BDA0-4DA4-82E5-22EC9ED39CFC}" srcOrd="0" destOrd="0" presId="urn:microsoft.com/office/officeart/2018/2/layout/IconVerticalSolidList"/>
    <dgm:cxn modelId="{AC2AE344-99FC-4141-A2C3-87064D410798}" type="presParOf" srcId="{0724ED9C-585E-496E-9439-F9DA9C3FE808}" destId="{79F14F90-39AC-48CF-B269-EAE554516DBA}" srcOrd="1" destOrd="0" presId="urn:microsoft.com/office/officeart/2018/2/layout/IconVerticalSolidList"/>
    <dgm:cxn modelId="{3021977E-12D1-4A29-97F7-3B3C963ABBA6}" type="presParOf" srcId="{0724ED9C-585E-496E-9439-F9DA9C3FE808}" destId="{F10A3CAE-BB2B-40D5-B6A8-31C3B5616309}" srcOrd="2" destOrd="0" presId="urn:microsoft.com/office/officeart/2018/2/layout/IconVerticalSolidList"/>
    <dgm:cxn modelId="{8DFAF9E3-7E03-483B-A3E6-368DE71E650D}" type="presParOf" srcId="{0724ED9C-585E-496E-9439-F9DA9C3FE808}" destId="{0D25D899-7EE2-4B8A-AF50-742BF5CE032E}" srcOrd="3" destOrd="0" presId="urn:microsoft.com/office/officeart/2018/2/layout/IconVerticalSolidList"/>
    <dgm:cxn modelId="{3969BECD-62A1-4E5A-BA93-C7C91D5346ED}" type="presParOf" srcId="{AF8C922C-1D50-4DBE-B600-39604BBFE579}" destId="{A821C6C9-A9C2-4F37-8614-AFB5F9E878D9}" srcOrd="1" destOrd="0" presId="urn:microsoft.com/office/officeart/2018/2/layout/IconVerticalSolidList"/>
    <dgm:cxn modelId="{F6C9B28D-4DE1-412E-B8C9-C7DF14650C6C}" type="presParOf" srcId="{AF8C922C-1D50-4DBE-B600-39604BBFE579}" destId="{57D56015-A54F-4B9D-9D0D-1DD1C60217AE}" srcOrd="2" destOrd="0" presId="urn:microsoft.com/office/officeart/2018/2/layout/IconVerticalSolidList"/>
    <dgm:cxn modelId="{54E11E36-294A-4D45-B69F-0086EA216E9E}" type="presParOf" srcId="{57D56015-A54F-4B9D-9D0D-1DD1C60217AE}" destId="{BD26F8EE-5506-453F-9BBA-FCED5F1B681D}" srcOrd="0" destOrd="0" presId="urn:microsoft.com/office/officeart/2018/2/layout/IconVerticalSolidList"/>
    <dgm:cxn modelId="{D50289D0-E154-49BE-8475-273247D1A0D2}" type="presParOf" srcId="{57D56015-A54F-4B9D-9D0D-1DD1C60217AE}" destId="{33C0D4B5-CC27-4E3C-AB90-10CC93FD7618}" srcOrd="1" destOrd="0" presId="urn:microsoft.com/office/officeart/2018/2/layout/IconVerticalSolidList"/>
    <dgm:cxn modelId="{246905A4-79B0-4496-B2A1-7BE943D6F910}" type="presParOf" srcId="{57D56015-A54F-4B9D-9D0D-1DD1C60217AE}" destId="{09956680-9022-4F7E-B0B6-115028A139A0}" srcOrd="2" destOrd="0" presId="urn:microsoft.com/office/officeart/2018/2/layout/IconVerticalSolidList"/>
    <dgm:cxn modelId="{BD5352A3-7E02-4EA9-B501-1E13651B3F7B}" type="presParOf" srcId="{57D56015-A54F-4B9D-9D0D-1DD1C60217AE}" destId="{6DD2773E-51EC-4801-9EF7-ABBAB987BA44}" srcOrd="3" destOrd="0" presId="urn:microsoft.com/office/officeart/2018/2/layout/IconVerticalSolidList"/>
    <dgm:cxn modelId="{1DD9AFF9-4C34-4478-8D5F-146668287E2E}" type="presParOf" srcId="{AF8C922C-1D50-4DBE-B600-39604BBFE579}" destId="{BEFAB7FC-D793-47D5-8F64-23D5C68A88DB}" srcOrd="3" destOrd="0" presId="urn:microsoft.com/office/officeart/2018/2/layout/IconVerticalSolidList"/>
    <dgm:cxn modelId="{61495AAB-D170-4B3B-88CF-A311606F8896}" type="presParOf" srcId="{AF8C922C-1D50-4DBE-B600-39604BBFE579}" destId="{64808B28-D763-40D7-A6C4-4D0E3A859A8F}" srcOrd="4" destOrd="0" presId="urn:microsoft.com/office/officeart/2018/2/layout/IconVerticalSolidList"/>
    <dgm:cxn modelId="{2376FAFC-8A8E-4169-8CAC-51B83B609ADA}" type="presParOf" srcId="{64808B28-D763-40D7-A6C4-4D0E3A859A8F}" destId="{4E97B3D7-B128-4A2A-B621-EF81C81E7885}" srcOrd="0" destOrd="0" presId="urn:microsoft.com/office/officeart/2018/2/layout/IconVerticalSolidList"/>
    <dgm:cxn modelId="{A24623EE-4B8F-4A09-A948-E59BBFDB32C0}" type="presParOf" srcId="{64808B28-D763-40D7-A6C4-4D0E3A859A8F}" destId="{7DD952D0-E76A-476F-97B4-D8F7D0C813B5}" srcOrd="1" destOrd="0" presId="urn:microsoft.com/office/officeart/2018/2/layout/IconVerticalSolidList"/>
    <dgm:cxn modelId="{8794C01C-D470-465D-B721-E5C7E4AE09D7}" type="presParOf" srcId="{64808B28-D763-40D7-A6C4-4D0E3A859A8F}" destId="{30A18B97-EE27-411C-B239-55A01E5924D5}" srcOrd="2" destOrd="0" presId="urn:microsoft.com/office/officeart/2018/2/layout/IconVerticalSolidList"/>
    <dgm:cxn modelId="{6F21022E-262B-4EB8-980A-032C438F023A}" type="presParOf" srcId="{64808B28-D763-40D7-A6C4-4D0E3A859A8F}" destId="{F37EA5BC-00B0-4820-9163-C1CD3274631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CE0824-097E-4B06-92A5-31B96C8551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C8D37C1-F6C2-4E08-AA19-6886BC8ECF55}">
      <dgm:prSet/>
      <dgm:spPr/>
      <dgm:t>
        <a:bodyPr/>
        <a:lstStyle/>
        <a:p>
          <a:r>
            <a:rPr lang="en-US"/>
            <a:t>Used to prevent overfitting in neural networks.</a:t>
          </a:r>
        </a:p>
      </dgm:t>
    </dgm:pt>
    <dgm:pt modelId="{AFC2E80F-37F3-4292-84DC-E7843FCFB387}" type="parTrans" cxnId="{4BC938A6-4C76-432B-BD88-5C17EC8244A5}">
      <dgm:prSet/>
      <dgm:spPr/>
      <dgm:t>
        <a:bodyPr/>
        <a:lstStyle/>
        <a:p>
          <a:endParaRPr lang="en-US"/>
        </a:p>
      </dgm:t>
    </dgm:pt>
    <dgm:pt modelId="{9C993B32-5F50-4DB9-B00A-3AAF3DFFEB04}" type="sibTrans" cxnId="{4BC938A6-4C76-432B-BD88-5C17EC8244A5}">
      <dgm:prSet/>
      <dgm:spPr/>
      <dgm:t>
        <a:bodyPr/>
        <a:lstStyle/>
        <a:p>
          <a:endParaRPr lang="en-US"/>
        </a:p>
      </dgm:t>
    </dgm:pt>
    <dgm:pt modelId="{ED8F7B98-FFAF-4424-A396-A4AEC791AFDC}">
      <dgm:prSet/>
      <dgm:spPr/>
      <dgm:t>
        <a:bodyPr/>
        <a:lstStyle/>
        <a:p>
          <a:r>
            <a:rPr lang="en-US"/>
            <a:t>During training, some number of layer outputs are randomly ignored or “dropped out”. </a:t>
          </a:r>
        </a:p>
      </dgm:t>
    </dgm:pt>
    <dgm:pt modelId="{19D6640C-60AD-443A-A45F-C929B638E069}" type="parTrans" cxnId="{AF0332E7-F70F-420C-8A58-E9DDCE4616FE}">
      <dgm:prSet/>
      <dgm:spPr/>
      <dgm:t>
        <a:bodyPr/>
        <a:lstStyle/>
        <a:p>
          <a:endParaRPr lang="en-US"/>
        </a:p>
      </dgm:t>
    </dgm:pt>
    <dgm:pt modelId="{59FE3E87-568D-48AE-8CBF-CBECB8B1BE3D}" type="sibTrans" cxnId="{AF0332E7-F70F-420C-8A58-E9DDCE4616FE}">
      <dgm:prSet/>
      <dgm:spPr/>
      <dgm:t>
        <a:bodyPr/>
        <a:lstStyle/>
        <a:p>
          <a:endParaRPr lang="en-US"/>
        </a:p>
      </dgm:t>
    </dgm:pt>
    <dgm:pt modelId="{3689797D-C4C5-45E8-9BF8-AB0BDCC0E49C}">
      <dgm:prSet/>
      <dgm:spPr/>
      <dgm:t>
        <a:bodyPr/>
        <a:lstStyle/>
        <a:p>
          <a:r>
            <a:rPr lang="en-US"/>
            <a:t>This has the effect of making the layer look-like and be treated like a layer with a different number of nodes and connectivity to the prior layer. </a:t>
          </a:r>
        </a:p>
      </dgm:t>
    </dgm:pt>
    <dgm:pt modelId="{6D885E25-39EC-417D-9E5B-5B65B2DEDA9A}" type="parTrans" cxnId="{CCCD68EE-3A21-4E27-9F63-988DE17EC2B7}">
      <dgm:prSet/>
      <dgm:spPr/>
      <dgm:t>
        <a:bodyPr/>
        <a:lstStyle/>
        <a:p>
          <a:endParaRPr lang="en-US"/>
        </a:p>
      </dgm:t>
    </dgm:pt>
    <dgm:pt modelId="{245ACC72-9042-40DC-A510-2D53480A2DF0}" type="sibTrans" cxnId="{CCCD68EE-3A21-4E27-9F63-988DE17EC2B7}">
      <dgm:prSet/>
      <dgm:spPr/>
      <dgm:t>
        <a:bodyPr/>
        <a:lstStyle/>
        <a:p>
          <a:endParaRPr lang="en-US"/>
        </a:p>
      </dgm:t>
    </dgm:pt>
    <dgm:pt modelId="{D52146C1-D95A-4899-8AFB-724597D0C393}">
      <dgm:prSet/>
      <dgm:spPr/>
      <dgm:t>
        <a:bodyPr/>
        <a:lstStyle/>
        <a:p>
          <a:r>
            <a:rPr lang="en-US"/>
            <a:t>This makes the training process noisy, forcing nodes within a layer to probabilistically take on more or less responsible for the inputs, thereby avoiding overfitting.</a:t>
          </a:r>
        </a:p>
      </dgm:t>
    </dgm:pt>
    <dgm:pt modelId="{3833F78D-C8B4-488C-8E2F-8D481F2840E5}" type="parTrans" cxnId="{F56FE672-051A-4F8C-8213-F83DD42AF43A}">
      <dgm:prSet/>
      <dgm:spPr/>
      <dgm:t>
        <a:bodyPr/>
        <a:lstStyle/>
        <a:p>
          <a:endParaRPr lang="en-US"/>
        </a:p>
      </dgm:t>
    </dgm:pt>
    <dgm:pt modelId="{98F28F6B-87F0-422F-B813-F46590351A36}" type="sibTrans" cxnId="{F56FE672-051A-4F8C-8213-F83DD42AF43A}">
      <dgm:prSet/>
      <dgm:spPr/>
      <dgm:t>
        <a:bodyPr/>
        <a:lstStyle/>
        <a:p>
          <a:endParaRPr lang="en-US"/>
        </a:p>
      </dgm:t>
    </dgm:pt>
    <dgm:pt modelId="{95289772-D498-4C05-93C3-25D2F1941D64}">
      <dgm:prSet/>
      <dgm:spPr/>
      <dgm:t>
        <a:bodyPr/>
        <a:lstStyle/>
        <a:p>
          <a:r>
            <a:rPr lang="en-US" dirty="0"/>
            <a:t>This is proved by the work of (Srivastava et al. 2014)</a:t>
          </a:r>
        </a:p>
      </dgm:t>
    </dgm:pt>
    <dgm:pt modelId="{8358775B-FBDB-4082-B89F-BB4F3C268FB0}" type="parTrans" cxnId="{C74E6147-4A75-4D0F-ACEE-62DDA3CF5684}">
      <dgm:prSet/>
      <dgm:spPr/>
      <dgm:t>
        <a:bodyPr/>
        <a:lstStyle/>
        <a:p>
          <a:endParaRPr lang="en-US"/>
        </a:p>
      </dgm:t>
    </dgm:pt>
    <dgm:pt modelId="{ABC8D97C-79C9-4433-802C-93E7EEC8F57F}" type="sibTrans" cxnId="{C74E6147-4A75-4D0F-ACEE-62DDA3CF5684}">
      <dgm:prSet/>
      <dgm:spPr/>
      <dgm:t>
        <a:bodyPr/>
        <a:lstStyle/>
        <a:p>
          <a:endParaRPr lang="en-US"/>
        </a:p>
      </dgm:t>
    </dgm:pt>
    <dgm:pt modelId="{460A70D7-183E-44FB-82AA-C8BD1CFF4376}" type="pres">
      <dgm:prSet presAssocID="{29CE0824-097E-4B06-92A5-31B96C8551C7}" presName="root" presStyleCnt="0">
        <dgm:presLayoutVars>
          <dgm:dir/>
          <dgm:resizeHandles val="exact"/>
        </dgm:presLayoutVars>
      </dgm:prSet>
      <dgm:spPr/>
    </dgm:pt>
    <dgm:pt modelId="{B8259D84-F235-4870-95C6-B20B7BD5AAAD}" type="pres">
      <dgm:prSet presAssocID="{DC8D37C1-F6C2-4E08-AA19-6886BC8ECF55}" presName="compNode" presStyleCnt="0"/>
      <dgm:spPr/>
    </dgm:pt>
    <dgm:pt modelId="{4D06DD44-4716-45BF-86D2-FC1995BB2358}" type="pres">
      <dgm:prSet presAssocID="{DC8D37C1-F6C2-4E08-AA19-6886BC8ECF55}" presName="bgRect" presStyleLbl="bgShp" presStyleIdx="0" presStyleCnt="5"/>
      <dgm:spPr/>
    </dgm:pt>
    <dgm:pt modelId="{3E7E9793-5444-4B68-B62C-95AD25A25CDF}" type="pres">
      <dgm:prSet presAssocID="{DC8D37C1-F6C2-4E08-AA19-6886BC8ECF5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Tower"/>
        </a:ext>
      </dgm:extLst>
    </dgm:pt>
    <dgm:pt modelId="{8EE5F084-2FBF-470F-BE70-DD506FFE16B5}" type="pres">
      <dgm:prSet presAssocID="{DC8D37C1-F6C2-4E08-AA19-6886BC8ECF55}" presName="spaceRect" presStyleCnt="0"/>
      <dgm:spPr/>
    </dgm:pt>
    <dgm:pt modelId="{931A75E8-87AB-43EF-B793-91E932D3DC62}" type="pres">
      <dgm:prSet presAssocID="{DC8D37C1-F6C2-4E08-AA19-6886BC8ECF55}" presName="parTx" presStyleLbl="revTx" presStyleIdx="0" presStyleCnt="5">
        <dgm:presLayoutVars>
          <dgm:chMax val="0"/>
          <dgm:chPref val="0"/>
        </dgm:presLayoutVars>
      </dgm:prSet>
      <dgm:spPr/>
    </dgm:pt>
    <dgm:pt modelId="{57F4E9D0-1703-484E-AA8E-23313956A97B}" type="pres">
      <dgm:prSet presAssocID="{9C993B32-5F50-4DB9-B00A-3AAF3DFFEB04}" presName="sibTrans" presStyleCnt="0"/>
      <dgm:spPr/>
    </dgm:pt>
    <dgm:pt modelId="{F68C348D-4981-40F3-9F5A-1C9160CD838B}" type="pres">
      <dgm:prSet presAssocID="{ED8F7B98-FFAF-4424-A396-A4AEC791AFDC}" presName="compNode" presStyleCnt="0"/>
      <dgm:spPr/>
    </dgm:pt>
    <dgm:pt modelId="{9598079C-D731-4694-A384-6FFB846C145B}" type="pres">
      <dgm:prSet presAssocID="{ED8F7B98-FFAF-4424-A396-A4AEC791AFDC}" presName="bgRect" presStyleLbl="bgShp" presStyleIdx="1" presStyleCnt="5"/>
      <dgm:spPr/>
    </dgm:pt>
    <dgm:pt modelId="{D2CD2336-D195-415C-AD0C-AB9BCF09B784}" type="pres">
      <dgm:prSet presAssocID="{ED8F7B98-FFAF-4424-A396-A4AEC791AFD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rror"/>
        </a:ext>
      </dgm:extLst>
    </dgm:pt>
    <dgm:pt modelId="{377006BA-B780-48A4-9E29-72EF15C88019}" type="pres">
      <dgm:prSet presAssocID="{ED8F7B98-FFAF-4424-A396-A4AEC791AFDC}" presName="spaceRect" presStyleCnt="0"/>
      <dgm:spPr/>
    </dgm:pt>
    <dgm:pt modelId="{17657407-5D23-40C4-A8D3-75D6D833018C}" type="pres">
      <dgm:prSet presAssocID="{ED8F7B98-FFAF-4424-A396-A4AEC791AFDC}" presName="parTx" presStyleLbl="revTx" presStyleIdx="1" presStyleCnt="5">
        <dgm:presLayoutVars>
          <dgm:chMax val="0"/>
          <dgm:chPref val="0"/>
        </dgm:presLayoutVars>
      </dgm:prSet>
      <dgm:spPr/>
    </dgm:pt>
    <dgm:pt modelId="{C989BE6D-C073-4ECE-99B3-2D83D007702E}" type="pres">
      <dgm:prSet presAssocID="{59FE3E87-568D-48AE-8CBF-CBECB8B1BE3D}" presName="sibTrans" presStyleCnt="0"/>
      <dgm:spPr/>
    </dgm:pt>
    <dgm:pt modelId="{1A507923-D569-4811-8D45-5E6DB30497C8}" type="pres">
      <dgm:prSet presAssocID="{3689797D-C4C5-45E8-9BF8-AB0BDCC0E49C}" presName="compNode" presStyleCnt="0"/>
      <dgm:spPr/>
    </dgm:pt>
    <dgm:pt modelId="{7D665574-1E97-4BCB-BE7C-FED7D55ECB26}" type="pres">
      <dgm:prSet presAssocID="{3689797D-C4C5-45E8-9BF8-AB0BDCC0E49C}" presName="bgRect" presStyleLbl="bgShp" presStyleIdx="2" presStyleCnt="5"/>
      <dgm:spPr/>
    </dgm:pt>
    <dgm:pt modelId="{961F79F4-E92E-4DD4-9CB1-0D89B28AC9C2}" type="pres">
      <dgm:prSet presAssocID="{3689797D-C4C5-45E8-9BF8-AB0BDCC0E49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rdDrive"/>
        </a:ext>
      </dgm:extLst>
    </dgm:pt>
    <dgm:pt modelId="{717B9EEC-DCB9-4CFF-9DC1-98EB31EEBD9A}" type="pres">
      <dgm:prSet presAssocID="{3689797D-C4C5-45E8-9BF8-AB0BDCC0E49C}" presName="spaceRect" presStyleCnt="0"/>
      <dgm:spPr/>
    </dgm:pt>
    <dgm:pt modelId="{5DBDAB22-11F6-4E68-AE06-AF0C7575D4CD}" type="pres">
      <dgm:prSet presAssocID="{3689797D-C4C5-45E8-9BF8-AB0BDCC0E49C}" presName="parTx" presStyleLbl="revTx" presStyleIdx="2" presStyleCnt="5">
        <dgm:presLayoutVars>
          <dgm:chMax val="0"/>
          <dgm:chPref val="0"/>
        </dgm:presLayoutVars>
      </dgm:prSet>
      <dgm:spPr/>
    </dgm:pt>
    <dgm:pt modelId="{5548D0EA-BE7D-4ADF-9861-FC8A0BEB4E2A}" type="pres">
      <dgm:prSet presAssocID="{245ACC72-9042-40DC-A510-2D53480A2DF0}" presName="sibTrans" presStyleCnt="0"/>
      <dgm:spPr/>
    </dgm:pt>
    <dgm:pt modelId="{92641392-E76B-4E0A-B4B3-FEE4C4B82561}" type="pres">
      <dgm:prSet presAssocID="{D52146C1-D95A-4899-8AFB-724597D0C393}" presName="compNode" presStyleCnt="0"/>
      <dgm:spPr/>
    </dgm:pt>
    <dgm:pt modelId="{C22C3D5E-F6B2-4883-90C1-7552B979E8AD}" type="pres">
      <dgm:prSet presAssocID="{D52146C1-D95A-4899-8AFB-724597D0C393}" presName="bgRect" presStyleLbl="bgShp" presStyleIdx="3" presStyleCnt="5"/>
      <dgm:spPr/>
    </dgm:pt>
    <dgm:pt modelId="{D5F16A09-0FF3-4AA9-9211-5297C3BC400A}" type="pres">
      <dgm:prSet presAssocID="{D52146C1-D95A-4899-8AFB-724597D0C39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Secure"/>
        </a:ext>
      </dgm:extLst>
    </dgm:pt>
    <dgm:pt modelId="{50C56461-BAA0-436A-A1A1-294A2EE63E1D}" type="pres">
      <dgm:prSet presAssocID="{D52146C1-D95A-4899-8AFB-724597D0C393}" presName="spaceRect" presStyleCnt="0"/>
      <dgm:spPr/>
    </dgm:pt>
    <dgm:pt modelId="{C82EAFA4-5825-40EA-90BB-19D9A28E6BBF}" type="pres">
      <dgm:prSet presAssocID="{D52146C1-D95A-4899-8AFB-724597D0C393}" presName="parTx" presStyleLbl="revTx" presStyleIdx="3" presStyleCnt="5">
        <dgm:presLayoutVars>
          <dgm:chMax val="0"/>
          <dgm:chPref val="0"/>
        </dgm:presLayoutVars>
      </dgm:prSet>
      <dgm:spPr/>
    </dgm:pt>
    <dgm:pt modelId="{054964E9-4036-47B6-A4CF-E48177327E9C}" type="pres">
      <dgm:prSet presAssocID="{98F28F6B-87F0-422F-B813-F46590351A36}" presName="sibTrans" presStyleCnt="0"/>
      <dgm:spPr/>
    </dgm:pt>
    <dgm:pt modelId="{8B464E6B-6AA3-4DBD-A1D6-5EE631AD68F4}" type="pres">
      <dgm:prSet presAssocID="{95289772-D498-4C05-93C3-25D2F1941D64}" presName="compNode" presStyleCnt="0"/>
      <dgm:spPr/>
    </dgm:pt>
    <dgm:pt modelId="{EBDEB829-EA47-4217-84A3-9534D16158AC}" type="pres">
      <dgm:prSet presAssocID="{95289772-D498-4C05-93C3-25D2F1941D64}" presName="bgRect" presStyleLbl="bgShp" presStyleIdx="4" presStyleCnt="5"/>
      <dgm:spPr/>
    </dgm:pt>
    <dgm:pt modelId="{141E7EBA-5DCA-4CAE-A79F-8A9729281058}" type="pres">
      <dgm:prSet presAssocID="{95289772-D498-4C05-93C3-25D2F1941D6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bricReportLibrary"/>
        </a:ext>
      </dgm:extLst>
    </dgm:pt>
    <dgm:pt modelId="{0FB47064-4B45-454B-9B37-BE42601F6504}" type="pres">
      <dgm:prSet presAssocID="{95289772-D498-4C05-93C3-25D2F1941D64}" presName="spaceRect" presStyleCnt="0"/>
      <dgm:spPr/>
    </dgm:pt>
    <dgm:pt modelId="{BEC7BF3E-A8BA-49A8-A301-9E0F7915171C}" type="pres">
      <dgm:prSet presAssocID="{95289772-D498-4C05-93C3-25D2F1941D64}" presName="parTx" presStyleLbl="revTx" presStyleIdx="4" presStyleCnt="5">
        <dgm:presLayoutVars>
          <dgm:chMax val="0"/>
          <dgm:chPref val="0"/>
        </dgm:presLayoutVars>
      </dgm:prSet>
      <dgm:spPr/>
    </dgm:pt>
  </dgm:ptLst>
  <dgm:cxnLst>
    <dgm:cxn modelId="{7E4C3A2B-B449-4C45-AC8B-19ECC1B5AC76}" type="presOf" srcId="{29CE0824-097E-4B06-92A5-31B96C8551C7}" destId="{460A70D7-183E-44FB-82AA-C8BD1CFF4376}" srcOrd="0" destOrd="0" presId="urn:microsoft.com/office/officeart/2018/2/layout/IconVerticalSolidList"/>
    <dgm:cxn modelId="{C74E6147-4A75-4D0F-ACEE-62DDA3CF5684}" srcId="{29CE0824-097E-4B06-92A5-31B96C8551C7}" destId="{95289772-D498-4C05-93C3-25D2F1941D64}" srcOrd="4" destOrd="0" parTransId="{8358775B-FBDB-4082-B89F-BB4F3C268FB0}" sibTransId="{ABC8D97C-79C9-4433-802C-93E7EEC8F57F}"/>
    <dgm:cxn modelId="{F56FE672-051A-4F8C-8213-F83DD42AF43A}" srcId="{29CE0824-097E-4B06-92A5-31B96C8551C7}" destId="{D52146C1-D95A-4899-8AFB-724597D0C393}" srcOrd="3" destOrd="0" parTransId="{3833F78D-C8B4-488C-8E2F-8D481F2840E5}" sibTransId="{98F28F6B-87F0-422F-B813-F46590351A36}"/>
    <dgm:cxn modelId="{5496A690-06B6-4519-8C72-C81B36678D48}" type="presOf" srcId="{3689797D-C4C5-45E8-9BF8-AB0BDCC0E49C}" destId="{5DBDAB22-11F6-4E68-AE06-AF0C7575D4CD}" srcOrd="0" destOrd="0" presId="urn:microsoft.com/office/officeart/2018/2/layout/IconVerticalSolidList"/>
    <dgm:cxn modelId="{4BC938A6-4C76-432B-BD88-5C17EC8244A5}" srcId="{29CE0824-097E-4B06-92A5-31B96C8551C7}" destId="{DC8D37C1-F6C2-4E08-AA19-6886BC8ECF55}" srcOrd="0" destOrd="0" parTransId="{AFC2E80F-37F3-4292-84DC-E7843FCFB387}" sibTransId="{9C993B32-5F50-4DB9-B00A-3AAF3DFFEB04}"/>
    <dgm:cxn modelId="{631CE5AE-05F0-402C-AFEA-9B286009C8E9}" type="presOf" srcId="{D52146C1-D95A-4899-8AFB-724597D0C393}" destId="{C82EAFA4-5825-40EA-90BB-19D9A28E6BBF}" srcOrd="0" destOrd="0" presId="urn:microsoft.com/office/officeart/2018/2/layout/IconVerticalSolidList"/>
    <dgm:cxn modelId="{AF0332E7-F70F-420C-8A58-E9DDCE4616FE}" srcId="{29CE0824-097E-4B06-92A5-31B96C8551C7}" destId="{ED8F7B98-FFAF-4424-A396-A4AEC791AFDC}" srcOrd="1" destOrd="0" parTransId="{19D6640C-60AD-443A-A45F-C929B638E069}" sibTransId="{59FE3E87-568D-48AE-8CBF-CBECB8B1BE3D}"/>
    <dgm:cxn modelId="{E81E6AEA-06C8-484F-BD67-1A08EAF9057F}" type="presOf" srcId="{95289772-D498-4C05-93C3-25D2F1941D64}" destId="{BEC7BF3E-A8BA-49A8-A301-9E0F7915171C}" srcOrd="0" destOrd="0" presId="urn:microsoft.com/office/officeart/2018/2/layout/IconVerticalSolidList"/>
    <dgm:cxn modelId="{CCCD68EE-3A21-4E27-9F63-988DE17EC2B7}" srcId="{29CE0824-097E-4B06-92A5-31B96C8551C7}" destId="{3689797D-C4C5-45E8-9BF8-AB0BDCC0E49C}" srcOrd="2" destOrd="0" parTransId="{6D885E25-39EC-417D-9E5B-5B65B2DEDA9A}" sibTransId="{245ACC72-9042-40DC-A510-2D53480A2DF0}"/>
    <dgm:cxn modelId="{A8E466FA-06C9-4EBA-8B36-1C7E2DAFC265}" type="presOf" srcId="{ED8F7B98-FFAF-4424-A396-A4AEC791AFDC}" destId="{17657407-5D23-40C4-A8D3-75D6D833018C}" srcOrd="0" destOrd="0" presId="urn:microsoft.com/office/officeart/2018/2/layout/IconVerticalSolidList"/>
    <dgm:cxn modelId="{7E985BFB-18F3-440B-960A-D400452A9881}" type="presOf" srcId="{DC8D37C1-F6C2-4E08-AA19-6886BC8ECF55}" destId="{931A75E8-87AB-43EF-B793-91E932D3DC62}" srcOrd="0" destOrd="0" presId="urn:microsoft.com/office/officeart/2018/2/layout/IconVerticalSolidList"/>
    <dgm:cxn modelId="{AFF7ACA2-DDEC-4D82-BBE2-F47D90DBFEE7}" type="presParOf" srcId="{460A70D7-183E-44FB-82AA-C8BD1CFF4376}" destId="{B8259D84-F235-4870-95C6-B20B7BD5AAAD}" srcOrd="0" destOrd="0" presId="urn:microsoft.com/office/officeart/2018/2/layout/IconVerticalSolidList"/>
    <dgm:cxn modelId="{7F6CAAC9-55A6-4D32-94BA-01151896E751}" type="presParOf" srcId="{B8259D84-F235-4870-95C6-B20B7BD5AAAD}" destId="{4D06DD44-4716-45BF-86D2-FC1995BB2358}" srcOrd="0" destOrd="0" presId="urn:microsoft.com/office/officeart/2018/2/layout/IconVerticalSolidList"/>
    <dgm:cxn modelId="{CFF8ABB7-F4D7-4DCE-A099-765A7AB1AA43}" type="presParOf" srcId="{B8259D84-F235-4870-95C6-B20B7BD5AAAD}" destId="{3E7E9793-5444-4B68-B62C-95AD25A25CDF}" srcOrd="1" destOrd="0" presId="urn:microsoft.com/office/officeart/2018/2/layout/IconVerticalSolidList"/>
    <dgm:cxn modelId="{D4A7F0FA-DD30-4BB9-B86B-CADB97AB912C}" type="presParOf" srcId="{B8259D84-F235-4870-95C6-B20B7BD5AAAD}" destId="{8EE5F084-2FBF-470F-BE70-DD506FFE16B5}" srcOrd="2" destOrd="0" presId="urn:microsoft.com/office/officeart/2018/2/layout/IconVerticalSolidList"/>
    <dgm:cxn modelId="{279603DC-1AFA-4F8F-ACBD-7D49D20835A0}" type="presParOf" srcId="{B8259D84-F235-4870-95C6-B20B7BD5AAAD}" destId="{931A75E8-87AB-43EF-B793-91E932D3DC62}" srcOrd="3" destOrd="0" presId="urn:microsoft.com/office/officeart/2018/2/layout/IconVerticalSolidList"/>
    <dgm:cxn modelId="{6128FC51-F096-4F12-81E1-01A74ECF9B37}" type="presParOf" srcId="{460A70D7-183E-44FB-82AA-C8BD1CFF4376}" destId="{57F4E9D0-1703-484E-AA8E-23313956A97B}" srcOrd="1" destOrd="0" presId="urn:microsoft.com/office/officeart/2018/2/layout/IconVerticalSolidList"/>
    <dgm:cxn modelId="{144A3262-00D4-406E-A602-4C3B7999E291}" type="presParOf" srcId="{460A70D7-183E-44FB-82AA-C8BD1CFF4376}" destId="{F68C348D-4981-40F3-9F5A-1C9160CD838B}" srcOrd="2" destOrd="0" presId="urn:microsoft.com/office/officeart/2018/2/layout/IconVerticalSolidList"/>
    <dgm:cxn modelId="{00D76BBF-6E32-4B95-AEA1-3774DA6143AD}" type="presParOf" srcId="{F68C348D-4981-40F3-9F5A-1C9160CD838B}" destId="{9598079C-D731-4694-A384-6FFB846C145B}" srcOrd="0" destOrd="0" presId="urn:microsoft.com/office/officeart/2018/2/layout/IconVerticalSolidList"/>
    <dgm:cxn modelId="{22E3647C-1C52-46F4-9916-9C8A9BA7B234}" type="presParOf" srcId="{F68C348D-4981-40F3-9F5A-1C9160CD838B}" destId="{D2CD2336-D195-415C-AD0C-AB9BCF09B784}" srcOrd="1" destOrd="0" presId="urn:microsoft.com/office/officeart/2018/2/layout/IconVerticalSolidList"/>
    <dgm:cxn modelId="{ECCF0B78-3AA8-488F-906B-7AC7770593E4}" type="presParOf" srcId="{F68C348D-4981-40F3-9F5A-1C9160CD838B}" destId="{377006BA-B780-48A4-9E29-72EF15C88019}" srcOrd="2" destOrd="0" presId="urn:microsoft.com/office/officeart/2018/2/layout/IconVerticalSolidList"/>
    <dgm:cxn modelId="{5088B983-70E1-4B8E-8A94-1B4633FC38CA}" type="presParOf" srcId="{F68C348D-4981-40F3-9F5A-1C9160CD838B}" destId="{17657407-5D23-40C4-A8D3-75D6D833018C}" srcOrd="3" destOrd="0" presId="urn:microsoft.com/office/officeart/2018/2/layout/IconVerticalSolidList"/>
    <dgm:cxn modelId="{893C45B1-5A47-4D39-BEE4-6988CC0FB6BD}" type="presParOf" srcId="{460A70D7-183E-44FB-82AA-C8BD1CFF4376}" destId="{C989BE6D-C073-4ECE-99B3-2D83D007702E}" srcOrd="3" destOrd="0" presId="urn:microsoft.com/office/officeart/2018/2/layout/IconVerticalSolidList"/>
    <dgm:cxn modelId="{933C8E4E-2EFD-4881-AEE8-61C70073CC81}" type="presParOf" srcId="{460A70D7-183E-44FB-82AA-C8BD1CFF4376}" destId="{1A507923-D569-4811-8D45-5E6DB30497C8}" srcOrd="4" destOrd="0" presId="urn:microsoft.com/office/officeart/2018/2/layout/IconVerticalSolidList"/>
    <dgm:cxn modelId="{568CCBE0-3FFB-4B92-B508-8151CF15D3A4}" type="presParOf" srcId="{1A507923-D569-4811-8D45-5E6DB30497C8}" destId="{7D665574-1E97-4BCB-BE7C-FED7D55ECB26}" srcOrd="0" destOrd="0" presId="urn:microsoft.com/office/officeart/2018/2/layout/IconVerticalSolidList"/>
    <dgm:cxn modelId="{13E3DDD9-F32B-45B1-B69B-7B1EB515CAB4}" type="presParOf" srcId="{1A507923-D569-4811-8D45-5E6DB30497C8}" destId="{961F79F4-E92E-4DD4-9CB1-0D89B28AC9C2}" srcOrd="1" destOrd="0" presId="urn:microsoft.com/office/officeart/2018/2/layout/IconVerticalSolidList"/>
    <dgm:cxn modelId="{DCF18273-C794-416C-8298-83853E52B129}" type="presParOf" srcId="{1A507923-D569-4811-8D45-5E6DB30497C8}" destId="{717B9EEC-DCB9-4CFF-9DC1-98EB31EEBD9A}" srcOrd="2" destOrd="0" presId="urn:microsoft.com/office/officeart/2018/2/layout/IconVerticalSolidList"/>
    <dgm:cxn modelId="{95FCED71-C4CB-4258-BA8B-EEE5F401D0D9}" type="presParOf" srcId="{1A507923-D569-4811-8D45-5E6DB30497C8}" destId="{5DBDAB22-11F6-4E68-AE06-AF0C7575D4CD}" srcOrd="3" destOrd="0" presId="urn:microsoft.com/office/officeart/2018/2/layout/IconVerticalSolidList"/>
    <dgm:cxn modelId="{A9A5E954-35F3-4DDC-92FA-E83268872619}" type="presParOf" srcId="{460A70D7-183E-44FB-82AA-C8BD1CFF4376}" destId="{5548D0EA-BE7D-4ADF-9861-FC8A0BEB4E2A}" srcOrd="5" destOrd="0" presId="urn:microsoft.com/office/officeart/2018/2/layout/IconVerticalSolidList"/>
    <dgm:cxn modelId="{CA34F412-CA8A-4952-B4E9-813A2AE75801}" type="presParOf" srcId="{460A70D7-183E-44FB-82AA-C8BD1CFF4376}" destId="{92641392-E76B-4E0A-B4B3-FEE4C4B82561}" srcOrd="6" destOrd="0" presId="urn:microsoft.com/office/officeart/2018/2/layout/IconVerticalSolidList"/>
    <dgm:cxn modelId="{7FA59A64-FA96-4311-B85D-895EDDC43DD4}" type="presParOf" srcId="{92641392-E76B-4E0A-B4B3-FEE4C4B82561}" destId="{C22C3D5E-F6B2-4883-90C1-7552B979E8AD}" srcOrd="0" destOrd="0" presId="urn:microsoft.com/office/officeart/2018/2/layout/IconVerticalSolidList"/>
    <dgm:cxn modelId="{4BDDAABD-1421-4AF5-B778-0053AD476B1A}" type="presParOf" srcId="{92641392-E76B-4E0A-B4B3-FEE4C4B82561}" destId="{D5F16A09-0FF3-4AA9-9211-5297C3BC400A}" srcOrd="1" destOrd="0" presId="urn:microsoft.com/office/officeart/2018/2/layout/IconVerticalSolidList"/>
    <dgm:cxn modelId="{CCA54C50-3527-44F2-BCC6-3F0DB8DEEF18}" type="presParOf" srcId="{92641392-E76B-4E0A-B4B3-FEE4C4B82561}" destId="{50C56461-BAA0-436A-A1A1-294A2EE63E1D}" srcOrd="2" destOrd="0" presId="urn:microsoft.com/office/officeart/2018/2/layout/IconVerticalSolidList"/>
    <dgm:cxn modelId="{04DE832A-FFA9-44CE-9CA3-988CF3979701}" type="presParOf" srcId="{92641392-E76B-4E0A-B4B3-FEE4C4B82561}" destId="{C82EAFA4-5825-40EA-90BB-19D9A28E6BBF}" srcOrd="3" destOrd="0" presId="urn:microsoft.com/office/officeart/2018/2/layout/IconVerticalSolidList"/>
    <dgm:cxn modelId="{634E5474-D23B-4E37-980E-626C49F20C50}" type="presParOf" srcId="{460A70D7-183E-44FB-82AA-C8BD1CFF4376}" destId="{054964E9-4036-47B6-A4CF-E48177327E9C}" srcOrd="7" destOrd="0" presId="urn:microsoft.com/office/officeart/2018/2/layout/IconVerticalSolidList"/>
    <dgm:cxn modelId="{5171C2A3-1A5E-4CA9-A9AC-4F9E162B9C8D}" type="presParOf" srcId="{460A70D7-183E-44FB-82AA-C8BD1CFF4376}" destId="{8B464E6B-6AA3-4DBD-A1D6-5EE631AD68F4}" srcOrd="8" destOrd="0" presId="urn:microsoft.com/office/officeart/2018/2/layout/IconVerticalSolidList"/>
    <dgm:cxn modelId="{39B056AA-F14B-47C1-A10B-8825D34E41D7}" type="presParOf" srcId="{8B464E6B-6AA3-4DBD-A1D6-5EE631AD68F4}" destId="{EBDEB829-EA47-4217-84A3-9534D16158AC}" srcOrd="0" destOrd="0" presId="urn:microsoft.com/office/officeart/2018/2/layout/IconVerticalSolidList"/>
    <dgm:cxn modelId="{6A00341B-2B37-41DC-96E6-33A2B68149BE}" type="presParOf" srcId="{8B464E6B-6AA3-4DBD-A1D6-5EE631AD68F4}" destId="{141E7EBA-5DCA-4CAE-A79F-8A9729281058}" srcOrd="1" destOrd="0" presId="urn:microsoft.com/office/officeart/2018/2/layout/IconVerticalSolidList"/>
    <dgm:cxn modelId="{B9C2AD68-CDB5-4F48-9D27-485FE80B5E3B}" type="presParOf" srcId="{8B464E6B-6AA3-4DBD-A1D6-5EE631AD68F4}" destId="{0FB47064-4B45-454B-9B37-BE42601F6504}" srcOrd="2" destOrd="0" presId="urn:microsoft.com/office/officeart/2018/2/layout/IconVerticalSolidList"/>
    <dgm:cxn modelId="{775F26E9-073A-4E44-BF40-B18FC60FBF8A}" type="presParOf" srcId="{8B464E6B-6AA3-4DBD-A1D6-5EE631AD68F4}" destId="{BEC7BF3E-A8BA-49A8-A301-9E0F791517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2BC6A4-C8FE-48EF-8C7D-2B2B5123152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1C6CE5-D870-4C2D-AA66-E7C7F2B4D842}">
      <dgm:prSet/>
      <dgm:spPr/>
      <dgm:t>
        <a:bodyPr/>
        <a:lstStyle/>
        <a:p>
          <a:pPr>
            <a:lnSpc>
              <a:spcPct val="100000"/>
            </a:lnSpc>
          </a:pPr>
          <a:r>
            <a:rPr lang="en-US"/>
            <a:t>Batch Normalization is a regularization technique used to improve the speed, performance, and stability of the neural network.</a:t>
          </a:r>
        </a:p>
      </dgm:t>
    </dgm:pt>
    <dgm:pt modelId="{20052047-6B2D-4B0C-A912-007DA5DBA294}" type="parTrans" cxnId="{08F184F6-AB7C-443C-A303-579EFACBE36E}">
      <dgm:prSet/>
      <dgm:spPr/>
      <dgm:t>
        <a:bodyPr/>
        <a:lstStyle/>
        <a:p>
          <a:endParaRPr lang="en-US"/>
        </a:p>
      </dgm:t>
    </dgm:pt>
    <dgm:pt modelId="{85E61DCB-9837-44B6-80D0-A7C8CC782BA9}" type="sibTrans" cxnId="{08F184F6-AB7C-443C-A303-579EFACBE36E}">
      <dgm:prSet/>
      <dgm:spPr/>
      <dgm:t>
        <a:bodyPr/>
        <a:lstStyle/>
        <a:p>
          <a:endParaRPr lang="en-US"/>
        </a:p>
      </dgm:t>
    </dgm:pt>
    <dgm:pt modelId="{DB3B17D3-4472-47E4-BD28-4D91A5C7B5FC}">
      <dgm:prSet/>
      <dgm:spPr/>
      <dgm:t>
        <a:bodyPr/>
        <a:lstStyle/>
        <a:p>
          <a:pPr>
            <a:lnSpc>
              <a:spcPct val="100000"/>
            </a:lnSpc>
          </a:pPr>
          <a:r>
            <a:rPr lang="en-US"/>
            <a:t>It forces the model to converge faster by normalizing the distribution of the inputs layers (Ioffe et al. 2015).</a:t>
          </a:r>
        </a:p>
      </dgm:t>
    </dgm:pt>
    <dgm:pt modelId="{1AE6EAF9-1FEC-4263-AB2C-8341779C3592}" type="parTrans" cxnId="{58771F11-5B3D-4A1A-99B1-CCF7B902D6AF}">
      <dgm:prSet/>
      <dgm:spPr/>
      <dgm:t>
        <a:bodyPr/>
        <a:lstStyle/>
        <a:p>
          <a:endParaRPr lang="en-US"/>
        </a:p>
      </dgm:t>
    </dgm:pt>
    <dgm:pt modelId="{E54C4A9A-41AB-41E0-956D-BB0E62303DB6}" type="sibTrans" cxnId="{58771F11-5B3D-4A1A-99B1-CCF7B902D6AF}">
      <dgm:prSet/>
      <dgm:spPr/>
      <dgm:t>
        <a:bodyPr/>
        <a:lstStyle/>
        <a:p>
          <a:endParaRPr lang="en-US"/>
        </a:p>
      </dgm:t>
    </dgm:pt>
    <dgm:pt modelId="{2A6E4B78-E944-44E5-A09F-3A16E967AAD1}" type="pres">
      <dgm:prSet presAssocID="{3D2BC6A4-C8FE-48EF-8C7D-2B2B51231527}" presName="root" presStyleCnt="0">
        <dgm:presLayoutVars>
          <dgm:dir/>
          <dgm:resizeHandles val="exact"/>
        </dgm:presLayoutVars>
      </dgm:prSet>
      <dgm:spPr/>
    </dgm:pt>
    <dgm:pt modelId="{0050D02C-F3F5-4919-A014-58638E212E42}" type="pres">
      <dgm:prSet presAssocID="{CB1C6CE5-D870-4C2D-AA66-E7C7F2B4D842}" presName="compNode" presStyleCnt="0"/>
      <dgm:spPr/>
    </dgm:pt>
    <dgm:pt modelId="{760821F0-6AF1-4C6E-BB17-1B908B39065C}" type="pres">
      <dgm:prSet presAssocID="{CB1C6CE5-D870-4C2D-AA66-E7C7F2B4D842}" presName="bgRect" presStyleLbl="bgShp" presStyleIdx="0" presStyleCnt="2"/>
      <dgm:spPr/>
    </dgm:pt>
    <dgm:pt modelId="{D711584A-D80E-4F68-B2DD-87E07C2499FA}" type="pres">
      <dgm:prSet presAssocID="{CB1C6CE5-D870-4C2D-AA66-E7C7F2B4D84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74DB5EE7-3FD1-4094-B600-40152B6FDB27}" type="pres">
      <dgm:prSet presAssocID="{CB1C6CE5-D870-4C2D-AA66-E7C7F2B4D842}" presName="spaceRect" presStyleCnt="0"/>
      <dgm:spPr/>
    </dgm:pt>
    <dgm:pt modelId="{37CBBD28-4CAA-42EF-BF1D-618B3729425D}" type="pres">
      <dgm:prSet presAssocID="{CB1C6CE5-D870-4C2D-AA66-E7C7F2B4D842}" presName="parTx" presStyleLbl="revTx" presStyleIdx="0" presStyleCnt="2">
        <dgm:presLayoutVars>
          <dgm:chMax val="0"/>
          <dgm:chPref val="0"/>
        </dgm:presLayoutVars>
      </dgm:prSet>
      <dgm:spPr/>
    </dgm:pt>
    <dgm:pt modelId="{2FF4367E-7374-44BC-A63B-F939E669BB29}" type="pres">
      <dgm:prSet presAssocID="{85E61DCB-9837-44B6-80D0-A7C8CC782BA9}" presName="sibTrans" presStyleCnt="0"/>
      <dgm:spPr/>
    </dgm:pt>
    <dgm:pt modelId="{BF3C9AE6-E9AA-46AF-AD98-E91218A88B8D}" type="pres">
      <dgm:prSet presAssocID="{DB3B17D3-4472-47E4-BD28-4D91A5C7B5FC}" presName="compNode" presStyleCnt="0"/>
      <dgm:spPr/>
    </dgm:pt>
    <dgm:pt modelId="{E151D428-D05E-4E63-9834-5DA1B51B5069}" type="pres">
      <dgm:prSet presAssocID="{DB3B17D3-4472-47E4-BD28-4D91A5C7B5FC}" presName="bgRect" presStyleLbl="bgShp" presStyleIdx="1" presStyleCnt="2"/>
      <dgm:spPr/>
    </dgm:pt>
    <dgm:pt modelId="{0FD75599-74E1-4B06-875F-CCCFA75CB458}" type="pres">
      <dgm:prSet presAssocID="{DB3B17D3-4472-47E4-BD28-4D91A5C7B5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0D9BFF76-B6A0-40F2-B2E1-2C56C7861A30}" type="pres">
      <dgm:prSet presAssocID="{DB3B17D3-4472-47E4-BD28-4D91A5C7B5FC}" presName="spaceRect" presStyleCnt="0"/>
      <dgm:spPr/>
    </dgm:pt>
    <dgm:pt modelId="{F81ACB8C-3296-423F-8F1C-47D10928C515}" type="pres">
      <dgm:prSet presAssocID="{DB3B17D3-4472-47E4-BD28-4D91A5C7B5FC}" presName="parTx" presStyleLbl="revTx" presStyleIdx="1" presStyleCnt="2">
        <dgm:presLayoutVars>
          <dgm:chMax val="0"/>
          <dgm:chPref val="0"/>
        </dgm:presLayoutVars>
      </dgm:prSet>
      <dgm:spPr/>
    </dgm:pt>
  </dgm:ptLst>
  <dgm:cxnLst>
    <dgm:cxn modelId="{BDC4A606-233D-4EEA-94F2-89732D3F138B}" type="presOf" srcId="{DB3B17D3-4472-47E4-BD28-4D91A5C7B5FC}" destId="{F81ACB8C-3296-423F-8F1C-47D10928C515}" srcOrd="0" destOrd="0" presId="urn:microsoft.com/office/officeart/2018/2/layout/IconVerticalSolidList"/>
    <dgm:cxn modelId="{58771F11-5B3D-4A1A-99B1-CCF7B902D6AF}" srcId="{3D2BC6A4-C8FE-48EF-8C7D-2B2B51231527}" destId="{DB3B17D3-4472-47E4-BD28-4D91A5C7B5FC}" srcOrd="1" destOrd="0" parTransId="{1AE6EAF9-1FEC-4263-AB2C-8341779C3592}" sibTransId="{E54C4A9A-41AB-41E0-956D-BB0E62303DB6}"/>
    <dgm:cxn modelId="{A5F7EC6D-67F8-40FF-8E26-46E7DEB04A0B}" type="presOf" srcId="{3D2BC6A4-C8FE-48EF-8C7D-2B2B51231527}" destId="{2A6E4B78-E944-44E5-A09F-3A16E967AAD1}" srcOrd="0" destOrd="0" presId="urn:microsoft.com/office/officeart/2018/2/layout/IconVerticalSolidList"/>
    <dgm:cxn modelId="{B1362AC9-FAC1-4DDC-9FBF-596115459115}" type="presOf" srcId="{CB1C6CE5-D870-4C2D-AA66-E7C7F2B4D842}" destId="{37CBBD28-4CAA-42EF-BF1D-618B3729425D}" srcOrd="0" destOrd="0" presId="urn:microsoft.com/office/officeart/2018/2/layout/IconVerticalSolidList"/>
    <dgm:cxn modelId="{08F184F6-AB7C-443C-A303-579EFACBE36E}" srcId="{3D2BC6A4-C8FE-48EF-8C7D-2B2B51231527}" destId="{CB1C6CE5-D870-4C2D-AA66-E7C7F2B4D842}" srcOrd="0" destOrd="0" parTransId="{20052047-6B2D-4B0C-A912-007DA5DBA294}" sibTransId="{85E61DCB-9837-44B6-80D0-A7C8CC782BA9}"/>
    <dgm:cxn modelId="{2053F8A3-9AA9-4E52-8B2E-1529D1EE924D}" type="presParOf" srcId="{2A6E4B78-E944-44E5-A09F-3A16E967AAD1}" destId="{0050D02C-F3F5-4919-A014-58638E212E42}" srcOrd="0" destOrd="0" presId="urn:microsoft.com/office/officeart/2018/2/layout/IconVerticalSolidList"/>
    <dgm:cxn modelId="{C8739B4A-6FF7-4047-BCCB-3C5211EACF9F}" type="presParOf" srcId="{0050D02C-F3F5-4919-A014-58638E212E42}" destId="{760821F0-6AF1-4C6E-BB17-1B908B39065C}" srcOrd="0" destOrd="0" presId="urn:microsoft.com/office/officeart/2018/2/layout/IconVerticalSolidList"/>
    <dgm:cxn modelId="{62928401-C61E-41D0-8283-56ACC727194A}" type="presParOf" srcId="{0050D02C-F3F5-4919-A014-58638E212E42}" destId="{D711584A-D80E-4F68-B2DD-87E07C2499FA}" srcOrd="1" destOrd="0" presId="urn:microsoft.com/office/officeart/2018/2/layout/IconVerticalSolidList"/>
    <dgm:cxn modelId="{B1031940-951D-419D-A897-4F6CBA2D14A2}" type="presParOf" srcId="{0050D02C-F3F5-4919-A014-58638E212E42}" destId="{74DB5EE7-3FD1-4094-B600-40152B6FDB27}" srcOrd="2" destOrd="0" presId="urn:microsoft.com/office/officeart/2018/2/layout/IconVerticalSolidList"/>
    <dgm:cxn modelId="{94BF8335-D285-464A-B674-41295B6BC1F2}" type="presParOf" srcId="{0050D02C-F3F5-4919-A014-58638E212E42}" destId="{37CBBD28-4CAA-42EF-BF1D-618B3729425D}" srcOrd="3" destOrd="0" presId="urn:microsoft.com/office/officeart/2018/2/layout/IconVerticalSolidList"/>
    <dgm:cxn modelId="{3FB70381-B373-4C70-BD13-96011F88ADC9}" type="presParOf" srcId="{2A6E4B78-E944-44E5-A09F-3A16E967AAD1}" destId="{2FF4367E-7374-44BC-A63B-F939E669BB29}" srcOrd="1" destOrd="0" presId="urn:microsoft.com/office/officeart/2018/2/layout/IconVerticalSolidList"/>
    <dgm:cxn modelId="{0A8CC9E5-BFF8-4FE7-BC9C-E31D293D3C1C}" type="presParOf" srcId="{2A6E4B78-E944-44E5-A09F-3A16E967AAD1}" destId="{BF3C9AE6-E9AA-46AF-AD98-E91218A88B8D}" srcOrd="2" destOrd="0" presId="urn:microsoft.com/office/officeart/2018/2/layout/IconVerticalSolidList"/>
    <dgm:cxn modelId="{5F1F7D4A-29EC-458A-8AAC-EE1F658CD33A}" type="presParOf" srcId="{BF3C9AE6-E9AA-46AF-AD98-E91218A88B8D}" destId="{E151D428-D05E-4E63-9834-5DA1B51B5069}" srcOrd="0" destOrd="0" presId="urn:microsoft.com/office/officeart/2018/2/layout/IconVerticalSolidList"/>
    <dgm:cxn modelId="{A2342E63-088A-4B07-965D-5C46BD6D90C8}" type="presParOf" srcId="{BF3C9AE6-E9AA-46AF-AD98-E91218A88B8D}" destId="{0FD75599-74E1-4B06-875F-CCCFA75CB458}" srcOrd="1" destOrd="0" presId="urn:microsoft.com/office/officeart/2018/2/layout/IconVerticalSolidList"/>
    <dgm:cxn modelId="{9CD9AE2A-C63F-43E4-BA56-16CCBED98B8F}" type="presParOf" srcId="{BF3C9AE6-E9AA-46AF-AD98-E91218A88B8D}" destId="{0D9BFF76-B6A0-40F2-B2E1-2C56C7861A30}" srcOrd="2" destOrd="0" presId="urn:microsoft.com/office/officeart/2018/2/layout/IconVerticalSolidList"/>
    <dgm:cxn modelId="{28FC5FC8-460B-41C6-AB69-094738D99EF6}" type="presParOf" srcId="{BF3C9AE6-E9AA-46AF-AD98-E91218A88B8D}" destId="{F81ACB8C-3296-423F-8F1C-47D10928C51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64BCE0-3060-49A8-89DD-0FCEB17ED4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699B92-9C21-413C-9DB3-1BFB1691493D}">
      <dgm:prSet/>
      <dgm:spPr/>
      <dgm:t>
        <a:bodyPr/>
        <a:lstStyle/>
        <a:p>
          <a:pPr>
            <a:lnSpc>
              <a:spcPct val="100000"/>
            </a:lnSpc>
          </a:pPr>
          <a:r>
            <a:rPr lang="en-US"/>
            <a:t>There may be cases that when predicting outputs using a neural network, some features will be more discriminating than the others. </a:t>
          </a:r>
        </a:p>
      </dgm:t>
    </dgm:pt>
    <dgm:pt modelId="{C3997958-37B1-4B0A-9804-F8166B6A3193}" type="parTrans" cxnId="{BC4F683B-CACA-48BF-AE66-719BAB1079DA}">
      <dgm:prSet/>
      <dgm:spPr/>
      <dgm:t>
        <a:bodyPr/>
        <a:lstStyle/>
        <a:p>
          <a:endParaRPr lang="en-US"/>
        </a:p>
      </dgm:t>
    </dgm:pt>
    <dgm:pt modelId="{9CC4D1CF-4D81-4735-A00D-4538B74CE5B5}" type="sibTrans" cxnId="{BC4F683B-CACA-48BF-AE66-719BAB1079DA}">
      <dgm:prSet/>
      <dgm:spPr/>
      <dgm:t>
        <a:bodyPr/>
        <a:lstStyle/>
        <a:p>
          <a:endParaRPr lang="en-US"/>
        </a:p>
      </dgm:t>
    </dgm:pt>
    <dgm:pt modelId="{401C27A3-AB9F-4931-9C7C-DCD5ADE0D2B6}">
      <dgm:prSet/>
      <dgm:spPr/>
      <dgm:t>
        <a:bodyPr/>
        <a:lstStyle/>
        <a:p>
          <a:pPr>
            <a:lnSpc>
              <a:spcPct val="100000"/>
            </a:lnSpc>
          </a:pPr>
          <a:r>
            <a:rPr lang="en-US"/>
            <a:t>An attention layer will go through the input and output and assign weights to each feature thereby giving each feature a quantified value for the importance it has to the output. </a:t>
          </a:r>
        </a:p>
      </dgm:t>
    </dgm:pt>
    <dgm:pt modelId="{AF72FBC6-F4F7-400E-AD28-2354CE3251A7}" type="parTrans" cxnId="{8FEAE45E-7E80-4470-958E-C4F07348836F}">
      <dgm:prSet/>
      <dgm:spPr/>
      <dgm:t>
        <a:bodyPr/>
        <a:lstStyle/>
        <a:p>
          <a:endParaRPr lang="en-US"/>
        </a:p>
      </dgm:t>
    </dgm:pt>
    <dgm:pt modelId="{25B96277-E111-44CC-96E5-1B5D99B83139}" type="sibTrans" cxnId="{8FEAE45E-7E80-4470-958E-C4F07348836F}">
      <dgm:prSet/>
      <dgm:spPr/>
      <dgm:t>
        <a:bodyPr/>
        <a:lstStyle/>
        <a:p>
          <a:endParaRPr lang="en-US"/>
        </a:p>
      </dgm:t>
    </dgm:pt>
    <dgm:pt modelId="{6E9F7B28-98DF-435A-8EB0-0F11FBFE865D}" type="pres">
      <dgm:prSet presAssocID="{B964BCE0-3060-49A8-89DD-0FCEB17ED498}" presName="root" presStyleCnt="0">
        <dgm:presLayoutVars>
          <dgm:dir/>
          <dgm:resizeHandles val="exact"/>
        </dgm:presLayoutVars>
      </dgm:prSet>
      <dgm:spPr/>
    </dgm:pt>
    <dgm:pt modelId="{0378D391-8A75-43FD-AE40-B21749A1842B}" type="pres">
      <dgm:prSet presAssocID="{62699B92-9C21-413C-9DB3-1BFB1691493D}" presName="compNode" presStyleCnt="0"/>
      <dgm:spPr/>
    </dgm:pt>
    <dgm:pt modelId="{90290E38-4967-4C07-AF13-D6A23ABB2026}" type="pres">
      <dgm:prSet presAssocID="{62699B92-9C21-413C-9DB3-1BFB1691493D}" presName="bgRect" presStyleLbl="bgShp" presStyleIdx="0" presStyleCnt="2"/>
      <dgm:spPr/>
    </dgm:pt>
    <dgm:pt modelId="{296474F8-192F-48F5-ADD5-D342B706444C}" type="pres">
      <dgm:prSet presAssocID="{62699B92-9C21-413C-9DB3-1BFB1691493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F0A01FEE-E5BE-4ED0-98D7-022A3B301311}" type="pres">
      <dgm:prSet presAssocID="{62699B92-9C21-413C-9DB3-1BFB1691493D}" presName="spaceRect" presStyleCnt="0"/>
      <dgm:spPr/>
    </dgm:pt>
    <dgm:pt modelId="{BC55D867-5F1E-43C5-8F2E-6CDDFAE30375}" type="pres">
      <dgm:prSet presAssocID="{62699B92-9C21-413C-9DB3-1BFB1691493D}" presName="parTx" presStyleLbl="revTx" presStyleIdx="0" presStyleCnt="2">
        <dgm:presLayoutVars>
          <dgm:chMax val="0"/>
          <dgm:chPref val="0"/>
        </dgm:presLayoutVars>
      </dgm:prSet>
      <dgm:spPr/>
    </dgm:pt>
    <dgm:pt modelId="{5604DBE4-7CAE-4FA6-A690-D1E7D5C982C8}" type="pres">
      <dgm:prSet presAssocID="{9CC4D1CF-4D81-4735-A00D-4538B74CE5B5}" presName="sibTrans" presStyleCnt="0"/>
      <dgm:spPr/>
    </dgm:pt>
    <dgm:pt modelId="{0F473883-DEF7-440E-B680-2F30969EDCBB}" type="pres">
      <dgm:prSet presAssocID="{401C27A3-AB9F-4931-9C7C-DCD5ADE0D2B6}" presName="compNode" presStyleCnt="0"/>
      <dgm:spPr/>
    </dgm:pt>
    <dgm:pt modelId="{C8275C21-8A69-4FE4-BF82-4C94B70AD6E1}" type="pres">
      <dgm:prSet presAssocID="{401C27A3-AB9F-4931-9C7C-DCD5ADE0D2B6}" presName="bgRect" presStyleLbl="bgShp" presStyleIdx="1" presStyleCnt="2"/>
      <dgm:spPr/>
    </dgm:pt>
    <dgm:pt modelId="{3D3B6E33-FD40-46AE-B39D-CB256922026D}" type="pres">
      <dgm:prSet presAssocID="{401C27A3-AB9F-4931-9C7C-DCD5ADE0D2B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BD0E97E2-686F-46DB-944F-72B489E9A2B6}" type="pres">
      <dgm:prSet presAssocID="{401C27A3-AB9F-4931-9C7C-DCD5ADE0D2B6}" presName="spaceRect" presStyleCnt="0"/>
      <dgm:spPr/>
    </dgm:pt>
    <dgm:pt modelId="{5DC4C4EB-AEF8-437B-8011-B55254A64CB2}" type="pres">
      <dgm:prSet presAssocID="{401C27A3-AB9F-4931-9C7C-DCD5ADE0D2B6}" presName="parTx" presStyleLbl="revTx" presStyleIdx="1" presStyleCnt="2">
        <dgm:presLayoutVars>
          <dgm:chMax val="0"/>
          <dgm:chPref val="0"/>
        </dgm:presLayoutVars>
      </dgm:prSet>
      <dgm:spPr/>
    </dgm:pt>
  </dgm:ptLst>
  <dgm:cxnLst>
    <dgm:cxn modelId="{BC4F683B-CACA-48BF-AE66-719BAB1079DA}" srcId="{B964BCE0-3060-49A8-89DD-0FCEB17ED498}" destId="{62699B92-9C21-413C-9DB3-1BFB1691493D}" srcOrd="0" destOrd="0" parTransId="{C3997958-37B1-4B0A-9804-F8166B6A3193}" sibTransId="{9CC4D1CF-4D81-4735-A00D-4538B74CE5B5}"/>
    <dgm:cxn modelId="{8FEAE45E-7E80-4470-958E-C4F07348836F}" srcId="{B964BCE0-3060-49A8-89DD-0FCEB17ED498}" destId="{401C27A3-AB9F-4931-9C7C-DCD5ADE0D2B6}" srcOrd="1" destOrd="0" parTransId="{AF72FBC6-F4F7-400E-AD28-2354CE3251A7}" sibTransId="{25B96277-E111-44CC-96E5-1B5D99B83139}"/>
    <dgm:cxn modelId="{ACE25472-F8FA-4779-9704-D196DDE3B083}" type="presOf" srcId="{62699B92-9C21-413C-9DB3-1BFB1691493D}" destId="{BC55D867-5F1E-43C5-8F2E-6CDDFAE30375}" srcOrd="0" destOrd="0" presId="urn:microsoft.com/office/officeart/2018/2/layout/IconVerticalSolidList"/>
    <dgm:cxn modelId="{55D61E8D-B497-4A6D-8E11-B27AEFCEA3B7}" type="presOf" srcId="{401C27A3-AB9F-4931-9C7C-DCD5ADE0D2B6}" destId="{5DC4C4EB-AEF8-437B-8011-B55254A64CB2}" srcOrd="0" destOrd="0" presId="urn:microsoft.com/office/officeart/2018/2/layout/IconVerticalSolidList"/>
    <dgm:cxn modelId="{73E6E4E7-09C9-43AF-A504-4C11EB8DDE76}" type="presOf" srcId="{B964BCE0-3060-49A8-89DD-0FCEB17ED498}" destId="{6E9F7B28-98DF-435A-8EB0-0F11FBFE865D}" srcOrd="0" destOrd="0" presId="urn:microsoft.com/office/officeart/2018/2/layout/IconVerticalSolidList"/>
    <dgm:cxn modelId="{536934A9-0894-4A91-A242-A4873D50F658}" type="presParOf" srcId="{6E9F7B28-98DF-435A-8EB0-0F11FBFE865D}" destId="{0378D391-8A75-43FD-AE40-B21749A1842B}" srcOrd="0" destOrd="0" presId="urn:microsoft.com/office/officeart/2018/2/layout/IconVerticalSolidList"/>
    <dgm:cxn modelId="{F42B81F9-5176-4A81-A5FA-77879D899C9F}" type="presParOf" srcId="{0378D391-8A75-43FD-AE40-B21749A1842B}" destId="{90290E38-4967-4C07-AF13-D6A23ABB2026}" srcOrd="0" destOrd="0" presId="urn:microsoft.com/office/officeart/2018/2/layout/IconVerticalSolidList"/>
    <dgm:cxn modelId="{6CF035AB-352D-4E34-B697-E7C45F733CB0}" type="presParOf" srcId="{0378D391-8A75-43FD-AE40-B21749A1842B}" destId="{296474F8-192F-48F5-ADD5-D342B706444C}" srcOrd="1" destOrd="0" presId="urn:microsoft.com/office/officeart/2018/2/layout/IconVerticalSolidList"/>
    <dgm:cxn modelId="{44B9CB13-A444-4CB7-BE91-6437EE7C68F0}" type="presParOf" srcId="{0378D391-8A75-43FD-AE40-B21749A1842B}" destId="{F0A01FEE-E5BE-4ED0-98D7-022A3B301311}" srcOrd="2" destOrd="0" presId="urn:microsoft.com/office/officeart/2018/2/layout/IconVerticalSolidList"/>
    <dgm:cxn modelId="{6B5C9383-0561-4AE6-ACBC-8E86BCE0EB6D}" type="presParOf" srcId="{0378D391-8A75-43FD-AE40-B21749A1842B}" destId="{BC55D867-5F1E-43C5-8F2E-6CDDFAE30375}" srcOrd="3" destOrd="0" presId="urn:microsoft.com/office/officeart/2018/2/layout/IconVerticalSolidList"/>
    <dgm:cxn modelId="{A83A7A12-D661-4367-8027-4798FA5A066E}" type="presParOf" srcId="{6E9F7B28-98DF-435A-8EB0-0F11FBFE865D}" destId="{5604DBE4-7CAE-4FA6-A690-D1E7D5C982C8}" srcOrd="1" destOrd="0" presId="urn:microsoft.com/office/officeart/2018/2/layout/IconVerticalSolidList"/>
    <dgm:cxn modelId="{9B9A915C-79F7-4530-B208-CB1F16D6BD52}" type="presParOf" srcId="{6E9F7B28-98DF-435A-8EB0-0F11FBFE865D}" destId="{0F473883-DEF7-440E-B680-2F30969EDCBB}" srcOrd="2" destOrd="0" presId="urn:microsoft.com/office/officeart/2018/2/layout/IconVerticalSolidList"/>
    <dgm:cxn modelId="{DAE55BAF-68A5-4841-82EC-3FA12CCD3F6A}" type="presParOf" srcId="{0F473883-DEF7-440E-B680-2F30969EDCBB}" destId="{C8275C21-8A69-4FE4-BF82-4C94B70AD6E1}" srcOrd="0" destOrd="0" presId="urn:microsoft.com/office/officeart/2018/2/layout/IconVerticalSolidList"/>
    <dgm:cxn modelId="{CFC4DDED-0AA8-4FF7-91F7-5B8F8E2E71BB}" type="presParOf" srcId="{0F473883-DEF7-440E-B680-2F30969EDCBB}" destId="{3D3B6E33-FD40-46AE-B39D-CB256922026D}" srcOrd="1" destOrd="0" presId="urn:microsoft.com/office/officeart/2018/2/layout/IconVerticalSolidList"/>
    <dgm:cxn modelId="{67C7D7F0-9B85-435E-90A9-2EE80E2EE9F8}" type="presParOf" srcId="{0F473883-DEF7-440E-B680-2F30969EDCBB}" destId="{BD0E97E2-686F-46DB-944F-72B489E9A2B6}" srcOrd="2" destOrd="0" presId="urn:microsoft.com/office/officeart/2018/2/layout/IconVerticalSolidList"/>
    <dgm:cxn modelId="{8CFE033F-0C57-46C3-91D2-6CCEF3877113}" type="presParOf" srcId="{0F473883-DEF7-440E-B680-2F30969EDCBB}" destId="{5DC4C4EB-AEF8-437B-8011-B55254A64C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3BE7E-7871-4723-9480-6ECD30177FC2}">
      <dsp:nvSpPr>
        <dsp:cNvPr id="0" name=""/>
        <dsp:cNvSpPr/>
      </dsp:nvSpPr>
      <dsp:spPr>
        <a:xfrm>
          <a:off x="0" y="1077553"/>
          <a:ext cx="6513603" cy="11512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t>Dr. </a:t>
          </a:r>
          <a:r>
            <a:rPr lang="en-US" sz="4800" kern="1200" dirty="0" err="1"/>
            <a:t>Arunabha</a:t>
          </a:r>
          <a:r>
            <a:rPr lang="en-US" sz="4800" kern="1200" dirty="0"/>
            <a:t> Sen, Chair</a:t>
          </a:r>
        </a:p>
      </dsp:txBody>
      <dsp:txXfrm>
        <a:off x="56201" y="1133754"/>
        <a:ext cx="6401201" cy="1038877"/>
      </dsp:txXfrm>
    </dsp:sp>
    <dsp:sp modelId="{37E2EEC2-01AA-419D-9BD2-101E76A40480}">
      <dsp:nvSpPr>
        <dsp:cNvPr id="0" name=""/>
        <dsp:cNvSpPr/>
      </dsp:nvSpPr>
      <dsp:spPr>
        <a:xfrm>
          <a:off x="0" y="2367073"/>
          <a:ext cx="6513603" cy="115127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Dr. Hasan Davulcu</a:t>
          </a:r>
        </a:p>
      </dsp:txBody>
      <dsp:txXfrm>
        <a:off x="56201" y="2423274"/>
        <a:ext cx="6401201" cy="1038877"/>
      </dsp:txXfrm>
    </dsp:sp>
    <dsp:sp modelId="{22EFF945-6CAE-4B3F-8AF1-2884BB79334E}">
      <dsp:nvSpPr>
        <dsp:cNvPr id="0" name=""/>
        <dsp:cNvSpPr/>
      </dsp:nvSpPr>
      <dsp:spPr>
        <a:xfrm>
          <a:off x="0" y="3656593"/>
          <a:ext cx="6513603" cy="11512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Dr. Ayan Banerjee</a:t>
          </a:r>
        </a:p>
      </dsp:txBody>
      <dsp:txXfrm>
        <a:off x="56201" y="3712794"/>
        <a:ext cx="6401201" cy="10388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E7AEE-0A34-478E-86EE-CD7A519489E6}">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7810E6-0DC4-4D6B-AB2F-AF91BC8E5300}">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B3B408-0806-413C-9535-0E67A3F0BDA6}">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22300">
            <a:lnSpc>
              <a:spcPct val="100000"/>
            </a:lnSpc>
            <a:spcBef>
              <a:spcPct val="0"/>
            </a:spcBef>
            <a:spcAft>
              <a:spcPct val="35000"/>
            </a:spcAft>
            <a:buNone/>
          </a:pPr>
          <a:r>
            <a:rPr lang="en-US" sz="1400" b="1" kern="1200"/>
            <a:t>Analogy</a:t>
          </a:r>
          <a:r>
            <a:rPr lang="en-US" sz="1400" kern="1200"/>
            <a:t>: Cop-Fraudster-Bank analogy</a:t>
          </a:r>
        </a:p>
      </dsp:txBody>
      <dsp:txXfrm>
        <a:off x="1429899" y="2442"/>
        <a:ext cx="5083704" cy="1238008"/>
      </dsp:txXfrm>
    </dsp:sp>
    <dsp:sp modelId="{E9BE1E41-D312-4EE8-A796-E948EC1993EA}">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F5D257-4FF5-4F88-9272-4E06EDA9AC2C}">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19E55-5051-4789-9516-70C71FB58126}">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22300">
            <a:lnSpc>
              <a:spcPct val="100000"/>
            </a:lnSpc>
            <a:spcBef>
              <a:spcPct val="0"/>
            </a:spcBef>
            <a:spcAft>
              <a:spcPct val="35000"/>
            </a:spcAft>
            <a:buNone/>
          </a:pPr>
          <a:r>
            <a:rPr lang="en-US" sz="1400" kern="1200"/>
            <a:t>The generator produces values which are then combined with ground truth values and the discriminator must try to discriminate between the ground truth values and the generator values. </a:t>
          </a:r>
        </a:p>
      </dsp:txBody>
      <dsp:txXfrm>
        <a:off x="1429899" y="1549953"/>
        <a:ext cx="5083704" cy="1238008"/>
      </dsp:txXfrm>
    </dsp:sp>
    <dsp:sp modelId="{5FD434BE-958F-43E4-B3AC-58844E498758}">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A68055-B089-47DE-BCEB-5C9E84E0BD84}">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E754CC-DC44-4818-8508-DDB1BC354289}">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22300">
            <a:lnSpc>
              <a:spcPct val="100000"/>
            </a:lnSpc>
            <a:spcBef>
              <a:spcPct val="0"/>
            </a:spcBef>
            <a:spcAft>
              <a:spcPct val="35000"/>
            </a:spcAft>
            <a:buNone/>
          </a:pPr>
          <a:r>
            <a:rPr lang="en-US" sz="1400" kern="1200"/>
            <a:t>If the discriminate cannot discriminate between the values, then the discriminator must reduce the value of the loss function through backpropagation and if it can, then the generator must use backpropagation to reduce its loss function. </a:t>
          </a:r>
        </a:p>
      </dsp:txBody>
      <dsp:txXfrm>
        <a:off x="1429899" y="3097464"/>
        <a:ext cx="5083704" cy="1238008"/>
      </dsp:txXfrm>
    </dsp:sp>
    <dsp:sp modelId="{EEC81D2D-7C0E-41E2-8725-42753DD59401}">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ACCFD-8860-4FC7-BCDE-A429F70FF26D}">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EC3199-C998-4C54-8B59-6032A96EA4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22300">
            <a:lnSpc>
              <a:spcPct val="100000"/>
            </a:lnSpc>
            <a:spcBef>
              <a:spcPct val="0"/>
            </a:spcBef>
            <a:spcAft>
              <a:spcPct val="35000"/>
            </a:spcAft>
            <a:buNone/>
          </a:pPr>
          <a:r>
            <a:rPr lang="en-US" sz="1400" kern="1200"/>
            <a:t>Both nets are trying to optimize a different and opposing loss function in a zero-sum game.</a:t>
          </a:r>
        </a:p>
      </dsp:txBody>
      <dsp:txXfrm>
        <a:off x="1429899" y="4644974"/>
        <a:ext cx="5083704" cy="12380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F8178-08C0-434C-BFA8-F9A8B93AD5FF}">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7C13E-DF00-4F7D-957C-3E8247C2D661}">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0643C5-ECC8-42DD-A3ED-A03F8F68F21A}">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Mode Collapse</a:t>
          </a:r>
        </a:p>
      </dsp:txBody>
      <dsp:txXfrm>
        <a:off x="1429899" y="2442"/>
        <a:ext cx="5083704" cy="1238008"/>
      </dsp:txXfrm>
    </dsp:sp>
    <dsp:sp modelId="{B86B82FE-5FD5-4B40-B8E4-F04E94413F00}">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F9112-A173-460A-A0C7-9286801E234E}">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ED20AC-7627-4B87-B8CE-D6E3D5CB3FC8}">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Many more features need to be taken into consideration e.g: company policy, news about the company</a:t>
          </a:r>
        </a:p>
      </dsp:txBody>
      <dsp:txXfrm>
        <a:off x="1429899" y="1549953"/>
        <a:ext cx="5083704" cy="1238008"/>
      </dsp:txXfrm>
    </dsp:sp>
    <dsp:sp modelId="{638181FE-6F27-431C-8B36-B341530A474C}">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736C66-FB6A-4105-B65C-0A6BCBFAA611}">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30AF03-E3C1-496B-ABD7-0E4506864B35}">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The assumption made is the dataset is Markovian.</a:t>
          </a:r>
        </a:p>
      </dsp:txBody>
      <dsp:txXfrm>
        <a:off x="1429899" y="3097464"/>
        <a:ext cx="5083704" cy="1238008"/>
      </dsp:txXfrm>
    </dsp:sp>
    <dsp:sp modelId="{7D28A364-2A1D-43F6-A43C-EA5D87BD819D}">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659F25-6964-48EC-AD5C-8FA9DBA346E2}">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7BA2C7-DB36-4C88-8098-21E69D7655F2}">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Have not tested the model on more companies.</a:t>
          </a:r>
        </a:p>
      </dsp:txBody>
      <dsp:txXfrm>
        <a:off x="1429899" y="4644974"/>
        <a:ext cx="5083704" cy="12380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7FE00-78D8-469C-8657-CB3402D4A1C2}">
      <dsp:nvSpPr>
        <dsp:cNvPr id="0" name=""/>
        <dsp:cNvSpPr/>
      </dsp:nvSpPr>
      <dsp:spPr>
        <a:xfrm>
          <a:off x="1243" y="0"/>
          <a:ext cx="4851316" cy="361784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8227" tIns="330200" rIns="378227" bIns="330200" numCol="1" spcCol="1270" anchor="t" anchorCtr="0">
          <a:noAutofit/>
        </a:bodyPr>
        <a:lstStyle/>
        <a:p>
          <a:pPr marL="0" lvl="0" indent="0" algn="l" defTabSz="933450">
            <a:lnSpc>
              <a:spcPct val="90000"/>
            </a:lnSpc>
            <a:spcBef>
              <a:spcPct val="0"/>
            </a:spcBef>
            <a:spcAft>
              <a:spcPct val="35000"/>
            </a:spcAft>
            <a:buNone/>
          </a:pPr>
          <a:r>
            <a:rPr lang="en-US" sz="2100" kern="1200" dirty="0"/>
            <a:t>For the next minute predictions, the results of the proposed models are comparable to that of the Regression techniques but beats the LSTM model.</a:t>
          </a:r>
        </a:p>
      </dsp:txBody>
      <dsp:txXfrm>
        <a:off x="1243" y="1374781"/>
        <a:ext cx="4851316" cy="2170707"/>
      </dsp:txXfrm>
    </dsp:sp>
    <dsp:sp modelId="{6F72993B-B3E9-4ED1-A7A9-608BBC9A75EF}">
      <dsp:nvSpPr>
        <dsp:cNvPr id="0" name=""/>
        <dsp:cNvSpPr/>
      </dsp:nvSpPr>
      <dsp:spPr>
        <a:xfrm>
          <a:off x="1884225" y="361784"/>
          <a:ext cx="1085353" cy="108535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618" tIns="12700" rIns="8461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3171" y="520730"/>
        <a:ext cx="767461" cy="767461"/>
      </dsp:txXfrm>
    </dsp:sp>
    <dsp:sp modelId="{64E3DA80-02E3-4EA5-852D-1876DAA85CF7}">
      <dsp:nvSpPr>
        <dsp:cNvPr id="0" name=""/>
        <dsp:cNvSpPr/>
      </dsp:nvSpPr>
      <dsp:spPr>
        <a:xfrm>
          <a:off x="1243" y="3617773"/>
          <a:ext cx="4851316" cy="72"/>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6B0D1C-5271-4E3F-B1F8-2AA2DAE0A1C2}">
      <dsp:nvSpPr>
        <dsp:cNvPr id="0" name=""/>
        <dsp:cNvSpPr/>
      </dsp:nvSpPr>
      <dsp:spPr>
        <a:xfrm>
          <a:off x="5337691" y="0"/>
          <a:ext cx="4851316" cy="3617845"/>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8227" tIns="330200" rIns="378227" bIns="330200" numCol="1" spcCol="1270" anchor="t" anchorCtr="0">
          <a:noAutofit/>
        </a:bodyPr>
        <a:lstStyle/>
        <a:p>
          <a:pPr marL="0" lvl="0" indent="0" algn="l" defTabSz="933450">
            <a:lnSpc>
              <a:spcPct val="90000"/>
            </a:lnSpc>
            <a:spcBef>
              <a:spcPct val="0"/>
            </a:spcBef>
            <a:spcAft>
              <a:spcPct val="35000"/>
            </a:spcAft>
            <a:buNone/>
          </a:pPr>
          <a:r>
            <a:rPr lang="en-US" sz="2100" kern="1200" dirty="0"/>
            <a:t>For the third-day and the seventh-day predictions, the results of the proposed model are superior than the results of all the other techniques.</a:t>
          </a:r>
        </a:p>
      </dsp:txBody>
      <dsp:txXfrm>
        <a:off x="5337691" y="1374781"/>
        <a:ext cx="4851316" cy="2170707"/>
      </dsp:txXfrm>
    </dsp:sp>
    <dsp:sp modelId="{CE4A6FD4-EE25-4537-8A78-740A758EB2A4}">
      <dsp:nvSpPr>
        <dsp:cNvPr id="0" name=""/>
        <dsp:cNvSpPr/>
      </dsp:nvSpPr>
      <dsp:spPr>
        <a:xfrm>
          <a:off x="7220673" y="361784"/>
          <a:ext cx="1085353" cy="1085353"/>
        </a:xfrm>
        <a:prstGeom prst="ellips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618" tIns="12700" rIns="8461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379619" y="520730"/>
        <a:ext cx="767461" cy="767461"/>
      </dsp:txXfrm>
    </dsp:sp>
    <dsp:sp modelId="{7C22EBF2-967D-498C-A0C6-06C01D5B89F4}">
      <dsp:nvSpPr>
        <dsp:cNvPr id="0" name=""/>
        <dsp:cNvSpPr/>
      </dsp:nvSpPr>
      <dsp:spPr>
        <a:xfrm>
          <a:off x="5337691" y="3617773"/>
          <a:ext cx="4851316"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A79D2-0D59-409A-8E24-1DB3FFC6E75D}">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9EDA7-D9ED-4DA1-B63D-12E89126B2F0}">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DDAF7C-81F3-405E-B495-E9584D2BBD39}">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en-US" sz="2500" kern="1200"/>
            <a:t>2 Datasets</a:t>
          </a:r>
        </a:p>
      </dsp:txBody>
      <dsp:txXfrm>
        <a:off x="2039300" y="956381"/>
        <a:ext cx="4474303" cy="1765627"/>
      </dsp:txXfrm>
    </dsp:sp>
    <dsp:sp modelId="{E914FC26-C705-402F-94CE-7A5FFB22AECF}">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DB55E0-668B-489A-A01F-C0210D532571}">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BF9E11-2326-4016-85F2-A492C9C6F212}">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en-US" sz="2500" kern="1200" dirty="0"/>
            <a:t>3 features used to make heat maps</a:t>
          </a:r>
        </a:p>
      </dsp:txBody>
      <dsp:txXfrm>
        <a:off x="2039300" y="3163416"/>
        <a:ext cx="4474303" cy="176562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904FB-F7CE-46A0-8123-1807E001779C}">
      <dsp:nvSpPr>
        <dsp:cNvPr id="0" name=""/>
        <dsp:cNvSpPr/>
      </dsp:nvSpPr>
      <dsp:spPr>
        <a:xfrm>
          <a:off x="0" y="39672"/>
          <a:ext cx="6513603" cy="6715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Cincinnati Dataset</a:t>
          </a:r>
        </a:p>
      </dsp:txBody>
      <dsp:txXfrm>
        <a:off x="32784" y="72456"/>
        <a:ext cx="6448035" cy="606012"/>
      </dsp:txXfrm>
    </dsp:sp>
    <dsp:sp modelId="{E22B0A5E-7D7C-4A03-B7FF-01DCEB97714D}">
      <dsp:nvSpPr>
        <dsp:cNvPr id="0" name=""/>
        <dsp:cNvSpPr/>
      </dsp:nvSpPr>
      <dsp:spPr>
        <a:xfrm>
          <a:off x="0" y="711252"/>
          <a:ext cx="6513603" cy="2376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Launched by the City of Cincinnati and contains detailed information regarding an Opioid-related incident in Cincinnati (Cincinnati 2019).</a:t>
          </a:r>
        </a:p>
        <a:p>
          <a:pPr marL="228600" lvl="1" indent="-228600" algn="l" defTabSz="977900">
            <a:lnSpc>
              <a:spcPct val="90000"/>
            </a:lnSpc>
            <a:spcBef>
              <a:spcPct val="0"/>
            </a:spcBef>
            <a:spcAft>
              <a:spcPct val="20000"/>
            </a:spcAft>
            <a:buChar char="•"/>
          </a:pPr>
          <a:r>
            <a:rPr lang="en-US" sz="2200" kern="1200" dirty="0"/>
            <a:t>Incidences ranging from January 2016 till May 2019. </a:t>
          </a:r>
        </a:p>
        <a:p>
          <a:pPr marL="228600" lvl="1" indent="-228600" algn="l" defTabSz="977900">
            <a:lnSpc>
              <a:spcPct val="90000"/>
            </a:lnSpc>
            <a:spcBef>
              <a:spcPct val="0"/>
            </a:spcBef>
            <a:spcAft>
              <a:spcPct val="20000"/>
            </a:spcAft>
            <a:buChar char="•"/>
          </a:pPr>
          <a:r>
            <a:rPr lang="en-US" sz="2200" kern="1200"/>
            <a:t>Has 7191 recorded Opioid incidences spanning 1235 days.</a:t>
          </a:r>
        </a:p>
      </dsp:txBody>
      <dsp:txXfrm>
        <a:off x="0" y="711252"/>
        <a:ext cx="6513603" cy="2376360"/>
      </dsp:txXfrm>
    </dsp:sp>
    <dsp:sp modelId="{18CD1B47-71DC-4EC4-BCF4-8D578C8C21C3}">
      <dsp:nvSpPr>
        <dsp:cNvPr id="0" name=""/>
        <dsp:cNvSpPr/>
      </dsp:nvSpPr>
      <dsp:spPr>
        <a:xfrm>
          <a:off x="0" y="3087612"/>
          <a:ext cx="6513603" cy="6715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Connecticut Dataset</a:t>
          </a:r>
        </a:p>
      </dsp:txBody>
      <dsp:txXfrm>
        <a:off x="32784" y="3120396"/>
        <a:ext cx="6448035" cy="606012"/>
      </dsp:txXfrm>
    </dsp:sp>
    <dsp:sp modelId="{E6D151E1-C0D8-42AE-9CFE-0F6ECB8433CF}">
      <dsp:nvSpPr>
        <dsp:cNvPr id="0" name=""/>
        <dsp:cNvSpPr/>
      </dsp:nvSpPr>
      <dsp:spPr>
        <a:xfrm>
          <a:off x="0" y="3759193"/>
          <a:ext cx="6513603"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Launched by the State of Connecticut and contains detailed information regarding an Opioid-related incident in Connecticut (Connecticut 2019).</a:t>
          </a:r>
        </a:p>
        <a:p>
          <a:pPr marL="228600" lvl="1" indent="-228600" algn="l" defTabSz="977900">
            <a:lnSpc>
              <a:spcPct val="90000"/>
            </a:lnSpc>
            <a:spcBef>
              <a:spcPct val="0"/>
            </a:spcBef>
            <a:spcAft>
              <a:spcPct val="20000"/>
            </a:spcAft>
            <a:buChar char="•"/>
          </a:pPr>
          <a:r>
            <a:rPr lang="en-US" sz="2200" kern="1200" dirty="0"/>
            <a:t>Incidences ranging from January 2012 to December 2017.</a:t>
          </a:r>
        </a:p>
        <a:p>
          <a:pPr marL="228600" lvl="1" indent="-228600" algn="l" defTabSz="977900">
            <a:lnSpc>
              <a:spcPct val="90000"/>
            </a:lnSpc>
            <a:spcBef>
              <a:spcPct val="0"/>
            </a:spcBef>
            <a:spcAft>
              <a:spcPct val="20000"/>
            </a:spcAft>
            <a:buChar char="•"/>
          </a:pPr>
          <a:r>
            <a:rPr lang="en-US" sz="2200" kern="1200" dirty="0"/>
            <a:t>Has 1612 mortality records.</a:t>
          </a:r>
        </a:p>
      </dsp:txBody>
      <dsp:txXfrm>
        <a:off x="0" y="3759193"/>
        <a:ext cx="6513603" cy="20865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51D7E-2D12-4B97-A7A0-198639721444}">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F060B1-9899-43DA-9087-09A0026560CD}">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31A973-4F27-49C2-83F1-093A33965300}">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b="1" kern="1200"/>
            <a:t>Latitude coordinates</a:t>
          </a:r>
          <a:r>
            <a:rPr lang="en-US" sz="2500" kern="1200"/>
            <a:t> of Opioid Incident Occurrence</a:t>
          </a:r>
        </a:p>
      </dsp:txBody>
      <dsp:txXfrm>
        <a:off x="1941716" y="718"/>
        <a:ext cx="4571887" cy="1681139"/>
      </dsp:txXfrm>
    </dsp:sp>
    <dsp:sp modelId="{18853B86-AD6B-42F7-8BA3-7ADD8D2B6F5A}">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7913C-DCFD-4F89-83B4-D16E2E37B0C6}">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3E459-FAD2-4A88-A2E3-9BFE3030FFCC}">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b="1" kern="1200"/>
            <a:t>Longitude coordinates</a:t>
          </a:r>
          <a:r>
            <a:rPr lang="en-US" sz="2500" kern="1200"/>
            <a:t> of Opioid Incident Occurrence</a:t>
          </a:r>
        </a:p>
      </dsp:txBody>
      <dsp:txXfrm>
        <a:off x="1941716" y="2102143"/>
        <a:ext cx="4571887" cy="1681139"/>
      </dsp:txXfrm>
    </dsp:sp>
    <dsp:sp modelId="{B4813448-CD8B-435D-811E-EF2C45C2400B}">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66791-216F-4220-A31D-2DF2BB9351B1}">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6B409-8DF9-4D74-9C27-78F1D6CA4048}">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b="1" kern="1200"/>
            <a:t>Date</a:t>
          </a:r>
          <a:r>
            <a:rPr lang="en-US" sz="2500" kern="1200"/>
            <a:t> of Opioid Incident Occurrence</a:t>
          </a:r>
        </a:p>
      </dsp:txBody>
      <dsp:txXfrm>
        <a:off x="1941716" y="4203567"/>
        <a:ext cx="4571887" cy="16811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5EA58-B3C0-44E7-A032-21FFC53CD04F}">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6CCCD4-5C58-48E9-937E-804AF48C4EF6}">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65623E-2FA0-4587-87C7-94FD64DAFDF4}">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711200">
            <a:lnSpc>
              <a:spcPct val="90000"/>
            </a:lnSpc>
            <a:spcBef>
              <a:spcPct val="0"/>
            </a:spcBef>
            <a:spcAft>
              <a:spcPct val="35000"/>
            </a:spcAft>
            <a:buNone/>
          </a:pPr>
          <a:r>
            <a:rPr lang="en-US" sz="1600" kern="1200"/>
            <a:t>Transposed Convolution is used to conduct up-sampling. </a:t>
          </a:r>
        </a:p>
      </dsp:txBody>
      <dsp:txXfrm>
        <a:off x="2039300" y="956381"/>
        <a:ext cx="4474303" cy="1765627"/>
      </dsp:txXfrm>
    </dsp:sp>
    <dsp:sp modelId="{B4DA8E92-EB6A-470B-87AB-D6E55AC2D121}">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405058-9932-42AE-B6D3-1930598B65CD}">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B2649B-D6E4-4B9D-99E2-6CED690A0A7F}">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711200">
            <a:lnSpc>
              <a:spcPct val="90000"/>
            </a:lnSpc>
            <a:spcBef>
              <a:spcPct val="0"/>
            </a:spcBef>
            <a:spcAft>
              <a:spcPct val="35000"/>
            </a:spcAft>
            <a:buNone/>
          </a:pPr>
          <a:r>
            <a:rPr lang="en-US" sz="1600" kern="1200"/>
            <a:t>For example, in a CNN layer, the input is of size 4x4, filter size of 3x3, a stride of 1x1 and no padding; we will get an output of size 2x2. If the need arises to up-sample the 2x2 matrix into the 4x4 matrix, Transposed Convolution is used.</a:t>
          </a:r>
        </a:p>
      </dsp:txBody>
      <dsp:txXfrm>
        <a:off x="2039300" y="3163416"/>
        <a:ext cx="4474303" cy="17656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BA4C6-530C-4700-8847-0C96BB0F4BA0}">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3B83B-97CD-4C73-9568-7560272A7608}">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FC58FD-443C-46D0-8B59-AC7DE17EE759}">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666750">
            <a:lnSpc>
              <a:spcPct val="100000"/>
            </a:lnSpc>
            <a:spcBef>
              <a:spcPct val="0"/>
            </a:spcBef>
            <a:spcAft>
              <a:spcPct val="35000"/>
            </a:spcAft>
            <a:buNone/>
          </a:pPr>
          <a:r>
            <a:rPr lang="en-US" sz="1500" kern="1200"/>
            <a:t>Max pooling is a sample-based discretization process which is used to down-sample an input representation, reducing its dimensionality and allowing for assumptions to be made about features contained in the sub-regions binned.</a:t>
          </a:r>
        </a:p>
      </dsp:txBody>
      <dsp:txXfrm>
        <a:off x="2039300" y="956381"/>
        <a:ext cx="4474303" cy="1765627"/>
      </dsp:txXfrm>
    </dsp:sp>
    <dsp:sp modelId="{8BC63232-9E8D-4539-AB61-6811F2904A64}">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E0279-27A3-4DD7-9952-FAAF48BA5F00}">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6E4280-5F41-44F7-8AE6-180ABAFB9ED5}">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666750">
            <a:lnSpc>
              <a:spcPct val="100000"/>
            </a:lnSpc>
            <a:spcBef>
              <a:spcPct val="0"/>
            </a:spcBef>
            <a:spcAft>
              <a:spcPct val="35000"/>
            </a:spcAft>
            <a:buNone/>
          </a:pPr>
          <a:r>
            <a:rPr lang="en-US" sz="1500" kern="1200"/>
            <a:t>This is done to help over-fitting by providing an abstracted form of the representation and to reduces the computational cost by reducing the number of parameters to learn and provides basic translation invariance to the internal representation.</a:t>
          </a:r>
        </a:p>
      </dsp:txBody>
      <dsp:txXfrm>
        <a:off x="2039300" y="3163416"/>
        <a:ext cx="4474303" cy="176562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39E24-88E1-4E1C-AEF3-F9BD2E4CC7B9}">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349C2F-5E6C-47D8-ABC2-59EAF2D9995D}">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5629F0-0876-41D6-8DE0-815B2AEEEE5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100000"/>
            </a:lnSpc>
            <a:spcBef>
              <a:spcPct val="0"/>
            </a:spcBef>
            <a:spcAft>
              <a:spcPct val="35000"/>
            </a:spcAft>
            <a:buNone/>
          </a:pPr>
          <a:r>
            <a:rPr lang="en-US" sz="1700" kern="1200"/>
            <a:t>We extract the Latitude, Longitude and Date from the Input Dataset.</a:t>
          </a:r>
        </a:p>
      </dsp:txBody>
      <dsp:txXfrm>
        <a:off x="1941716" y="718"/>
        <a:ext cx="4571887" cy="1681139"/>
      </dsp:txXfrm>
    </dsp:sp>
    <dsp:sp modelId="{C6001BCF-D282-4879-A538-82AD02B34034}">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D66AC1-EFF5-47CF-86AF-EA39A6A63022}">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309F7E-9E02-468B-9A7A-9F4E6BD28375}">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100000"/>
            </a:lnSpc>
            <a:spcBef>
              <a:spcPct val="0"/>
            </a:spcBef>
            <a:spcAft>
              <a:spcPct val="35000"/>
            </a:spcAft>
            <a:buNone/>
          </a:pPr>
          <a:r>
            <a:rPr lang="en-US" sz="1700" kern="1200"/>
            <a:t>The latitude and longitude ranges of the geographical location(i.e. Cincinnati or Connecticut) is given as input.</a:t>
          </a:r>
        </a:p>
      </dsp:txBody>
      <dsp:txXfrm>
        <a:off x="1941716" y="2102143"/>
        <a:ext cx="4571887" cy="1681139"/>
      </dsp:txXfrm>
    </dsp:sp>
    <dsp:sp modelId="{CEC44785-2F96-40AC-BC0A-2D2C884B14A3}">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AE4030-2FAB-4B2B-B048-1D4A3C34CA6B}">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2690F5-0373-4D9D-83D5-1E714E921DB6}">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100000"/>
            </a:lnSpc>
            <a:spcBef>
              <a:spcPct val="0"/>
            </a:spcBef>
            <a:spcAft>
              <a:spcPct val="35000"/>
            </a:spcAft>
            <a:buNone/>
          </a:pPr>
          <a:r>
            <a:rPr lang="en-US" sz="1700" kern="1200" dirty="0"/>
            <a:t>For every day in the input dataset, a black and white heat map is generated where the white dots on a black background represent the location of an opioid incident on that day. </a:t>
          </a:r>
        </a:p>
      </dsp:txBody>
      <dsp:txXfrm>
        <a:off x="1941716" y="4203567"/>
        <a:ext cx="4571887" cy="16811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917C2-CBC4-4E6A-A9B3-3BD0543E69B7}">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9415ED-712B-46C9-A516-1671D8CE056B}">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387F51-C144-4A73-BD89-8D9CE551331C}">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US" sz="1900" kern="1200"/>
            <a:t>Mode Collapse</a:t>
          </a:r>
        </a:p>
      </dsp:txBody>
      <dsp:txXfrm>
        <a:off x="1941716" y="718"/>
        <a:ext cx="4571887" cy="1681139"/>
      </dsp:txXfrm>
    </dsp:sp>
    <dsp:sp modelId="{EC637BA5-C467-4044-8E7C-CA63D7E7672D}">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C2FAF3-DBF9-43AD-9D27-82CA2B2655C0}">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C025B5-CA63-461F-808F-BFFB75B1AED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US" sz="1900" kern="1200"/>
            <a:t>Output Images are a fuzzy spread. Need to get a more accurate location pinpoint by using localization techniques such as non-maximal suppression.</a:t>
          </a:r>
        </a:p>
      </dsp:txBody>
      <dsp:txXfrm>
        <a:off x="1941716" y="2102143"/>
        <a:ext cx="4571887" cy="1681139"/>
      </dsp:txXfrm>
    </dsp:sp>
    <dsp:sp modelId="{15CA229E-B488-4D39-9E19-3F7D8CECA110}">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9E5E2-F3FA-426C-B726-C05495E97BA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FF36E-7457-4EEC-A79D-15E1F0615999}">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US" sz="1900" kern="1200"/>
            <a:t>Need to test the model on more datasets.</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E8662-D726-4620-AA7D-971D40D7C289}">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787EF-00D1-441A-A61F-299D8C28FFF7}">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AC7B5-9570-470C-923F-0AE7CF39F8E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What is the Stock Market?</a:t>
          </a:r>
        </a:p>
      </dsp:txBody>
      <dsp:txXfrm>
        <a:off x="1941716" y="718"/>
        <a:ext cx="4571887" cy="1681139"/>
      </dsp:txXfrm>
    </dsp:sp>
    <dsp:sp modelId="{5BFF23E3-ACAB-45BE-B3D6-E36915E6F4E9}">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065F88-DD18-4E78-8175-75E9E9C5D9E2}">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563FC6-CC82-406E-B1C0-4DD825BB9BB9}">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How does the Stock Market work?</a:t>
          </a:r>
        </a:p>
      </dsp:txBody>
      <dsp:txXfrm>
        <a:off x="1941716" y="2102143"/>
        <a:ext cx="4571887" cy="1681139"/>
      </dsp:txXfrm>
    </dsp:sp>
    <dsp:sp modelId="{43D58BCB-6A45-43E4-B27B-7E788E087509}">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ADEB2F-0980-42C3-B758-C22101531FF2}">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BEBF0-268E-47B2-A5BC-46AC4EA5BC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Why is the Stock Market so unpredictable?</a:t>
          </a:r>
        </a:p>
      </dsp:txBody>
      <dsp:txXfrm>
        <a:off x="1941716" y="4203567"/>
        <a:ext cx="4571887" cy="168113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BD89E7-62D8-4430-9C88-07694CB6E3C2}">
      <dsp:nvSpPr>
        <dsp:cNvPr id="0" name=""/>
        <dsp:cNvSpPr/>
      </dsp:nvSpPr>
      <dsp:spPr>
        <a:xfrm>
          <a:off x="1283" y="0"/>
          <a:ext cx="5006206" cy="435133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55700">
            <a:lnSpc>
              <a:spcPct val="90000"/>
            </a:lnSpc>
            <a:spcBef>
              <a:spcPct val="0"/>
            </a:spcBef>
            <a:spcAft>
              <a:spcPct val="35000"/>
            </a:spcAft>
            <a:buNone/>
          </a:pPr>
          <a:r>
            <a:rPr lang="en-US" sz="2600" kern="1200"/>
            <a:t>The GAN model can be used to predict future heat maps.</a:t>
          </a:r>
        </a:p>
      </dsp:txBody>
      <dsp:txXfrm>
        <a:off x="1283" y="1653508"/>
        <a:ext cx="5006206" cy="2610802"/>
      </dsp:txXfrm>
    </dsp:sp>
    <dsp:sp modelId="{BB855F89-F439-46CE-8D9C-27CEF495B3D9}">
      <dsp:nvSpPr>
        <dsp:cNvPr id="0" name=""/>
        <dsp:cNvSpPr/>
      </dsp:nvSpPr>
      <dsp:spPr>
        <a:xfrm>
          <a:off x="1851685" y="435133"/>
          <a:ext cx="1305401" cy="1305401"/>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857" y="626305"/>
        <a:ext cx="923057" cy="923057"/>
      </dsp:txXfrm>
    </dsp:sp>
    <dsp:sp modelId="{87437A43-FECE-443F-9F16-D101D7A642B7}">
      <dsp:nvSpPr>
        <dsp:cNvPr id="0" name=""/>
        <dsp:cNvSpPr/>
      </dsp:nvSpPr>
      <dsp:spPr>
        <a:xfrm>
          <a:off x="1283" y="4351266"/>
          <a:ext cx="5006206" cy="72"/>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CD488-3A03-456F-9DE3-7528C9AB1A27}">
      <dsp:nvSpPr>
        <dsp:cNvPr id="0" name=""/>
        <dsp:cNvSpPr/>
      </dsp:nvSpPr>
      <dsp:spPr>
        <a:xfrm>
          <a:off x="5508110" y="0"/>
          <a:ext cx="5006206" cy="4351338"/>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155700">
            <a:lnSpc>
              <a:spcPct val="90000"/>
            </a:lnSpc>
            <a:spcBef>
              <a:spcPct val="0"/>
            </a:spcBef>
            <a:spcAft>
              <a:spcPct val="35000"/>
            </a:spcAft>
            <a:buNone/>
          </a:pPr>
          <a:r>
            <a:rPr lang="en-US" sz="2600" kern="1200"/>
            <a:t>The proposed model is superior than the existing models.</a:t>
          </a:r>
        </a:p>
      </dsp:txBody>
      <dsp:txXfrm>
        <a:off x="5508110" y="1653508"/>
        <a:ext cx="5006206" cy="2610802"/>
      </dsp:txXfrm>
    </dsp:sp>
    <dsp:sp modelId="{E1FFBF41-65D2-4DE6-A65E-60E651981031}">
      <dsp:nvSpPr>
        <dsp:cNvPr id="0" name=""/>
        <dsp:cNvSpPr/>
      </dsp:nvSpPr>
      <dsp:spPr>
        <a:xfrm>
          <a:off x="7358512" y="435133"/>
          <a:ext cx="1305401" cy="1305401"/>
        </a:xfrm>
        <a:prstGeom prst="ellips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684" y="626305"/>
        <a:ext cx="923057" cy="923057"/>
      </dsp:txXfrm>
    </dsp:sp>
    <dsp:sp modelId="{90B88816-2ACE-4506-86C0-6A62A173D049}">
      <dsp:nvSpPr>
        <dsp:cNvPr id="0" name=""/>
        <dsp:cNvSpPr/>
      </dsp:nvSpPr>
      <dsp:spPr>
        <a:xfrm>
          <a:off x="5508110" y="4351266"/>
          <a:ext cx="5006206"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E0561-1A14-4DFA-A2F4-3063B7572E36}">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666AB-CE71-4E01-B8CD-8986A507863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1DAA82-F7AF-4925-90BE-CFDDFF17334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Minute Data from September 2017 to March 2019</a:t>
          </a:r>
        </a:p>
      </dsp:txBody>
      <dsp:txXfrm>
        <a:off x="1429899" y="2442"/>
        <a:ext cx="5083704" cy="1238008"/>
      </dsp:txXfrm>
    </dsp:sp>
    <dsp:sp modelId="{1EE9A73E-E61B-4245-A372-034AE5D285E9}">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DBFCB-A1AF-48E9-AE01-FA3B9B120CA8}">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B42576-A164-432B-8922-BB70268540D3}">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10 companies</a:t>
          </a:r>
        </a:p>
      </dsp:txBody>
      <dsp:txXfrm>
        <a:off x="1429899" y="1549953"/>
        <a:ext cx="5083704" cy="1238008"/>
      </dsp:txXfrm>
    </dsp:sp>
    <dsp:sp modelId="{ACFD962A-49A3-4258-91E7-5E0C595835F5}">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C742C5-3212-46D6-9729-FB9B3B7E89C6}">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0C1CBE-25D1-4728-95A8-F5CE86464AB7}">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20 features per company</a:t>
          </a:r>
        </a:p>
      </dsp:txBody>
      <dsp:txXfrm>
        <a:off x="1429899" y="3097464"/>
        <a:ext cx="5083704" cy="1238008"/>
      </dsp:txXfrm>
    </dsp:sp>
    <dsp:sp modelId="{EF7FCD4B-08BC-4431-8AC8-8C66A9A89A98}">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511497-8E8F-488E-A4D5-EED2C904E666}">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A8A7E4-C25E-4260-807A-43A1B930930B}">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Data Source: FirstRateData site (First Rate Data 2019)</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BCAA4-09E5-42BD-A40E-1AD7B632548D}">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DF7341-A0C1-40BA-9D3E-071A3CE1ED9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CE2C89-DBFD-4DC2-A449-4839398D2242}">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A type of Recurrent Neural Network (RNN)</a:t>
          </a:r>
        </a:p>
      </dsp:txBody>
      <dsp:txXfrm>
        <a:off x="1429899" y="2442"/>
        <a:ext cx="5083704" cy="1238008"/>
      </dsp:txXfrm>
    </dsp:sp>
    <dsp:sp modelId="{87B2FD05-AF33-4984-A75F-3C0CF4F989D0}">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CB8459-5FBF-4D2B-B1BB-30C73175C0A5}">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098180-8849-4E62-A92F-7BA8766550FC}">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Has a memory cell and 3 gates: Input, Output and Forget</a:t>
          </a:r>
        </a:p>
      </dsp:txBody>
      <dsp:txXfrm>
        <a:off x="1429899" y="1549953"/>
        <a:ext cx="5083704" cy="1238008"/>
      </dsp:txXfrm>
    </dsp:sp>
    <dsp:sp modelId="{E0432358-F3D7-494F-91A4-8EFF49B4E3D6}">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3DA066-27B7-463C-8302-D302B6713074}">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62ABA7-FEE4-4DF3-B6A2-247027E24AE6}">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Can “remember” input details, making it perfect for time series. </a:t>
          </a:r>
        </a:p>
      </dsp:txBody>
      <dsp:txXfrm>
        <a:off x="1429899" y="3097464"/>
        <a:ext cx="5083704" cy="1238008"/>
      </dsp:txXfrm>
    </dsp:sp>
    <dsp:sp modelId="{8CF6C8E5-FE38-43F9-860B-71B6E1BF5715}">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D99F5B-3D51-42DC-ACFC-C84816206515}">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19AF46-B43B-4DB9-82B8-C78EDE63AB9A}">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Learns the temporal relations between features.</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7BE63-C3F7-4C4B-82AB-24BC388F33D0}">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2A041C-6924-480F-8FD6-548805F90067}">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450088-4EB3-43E1-AC65-1CE97BDD5FA9}">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Applies a filter/kernel over the input, which is used to capture relations in the input data.</a:t>
          </a:r>
        </a:p>
      </dsp:txBody>
      <dsp:txXfrm>
        <a:off x="1429899" y="2442"/>
        <a:ext cx="5083704" cy="1238008"/>
      </dsp:txXfrm>
    </dsp:sp>
    <dsp:sp modelId="{673A541D-069C-4CFC-8CB9-48088912238D}">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23E21F-A9A6-4D83-BA8B-07D9C03E5611}">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682A51-FC0A-4434-80BD-A40B300BCB66}">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The output of the convolution is passed to a neural network. </a:t>
          </a:r>
        </a:p>
      </dsp:txBody>
      <dsp:txXfrm>
        <a:off x="1429899" y="1549953"/>
        <a:ext cx="5083704" cy="1238008"/>
      </dsp:txXfrm>
    </dsp:sp>
    <dsp:sp modelId="{C67C624C-8973-48DF-AF03-127E6D752BD3}">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F050F7-38E7-4755-9DFC-2F0A3A1CF603}">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74EB90-2E75-4E09-8C22-05D90D14EEDB}">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Learns the spatial relations between features because of the convolution operation.</a:t>
          </a:r>
        </a:p>
      </dsp:txBody>
      <dsp:txXfrm>
        <a:off x="1429899" y="3097464"/>
        <a:ext cx="5083704" cy="1238008"/>
      </dsp:txXfrm>
    </dsp:sp>
    <dsp:sp modelId="{B177B6F4-64B0-42B7-B281-0528F32A4676}">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461D57-9ADF-493D-949D-93BB4DB4569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6A72EB-C14A-4754-8150-71EC9CF34CEF}">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Excellent option when the input is an image.</a:t>
          </a:r>
        </a:p>
      </dsp:txBody>
      <dsp:txXfrm>
        <a:off x="1429899" y="4644974"/>
        <a:ext cx="5083704" cy="12380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4845B-BDA0-4DA4-82E5-22EC9ED39CFC}">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F14F90-39AC-48CF-B269-EAE554516DBA}">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25D899-7EE2-4B8A-AF50-742BF5CE032E}">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US" sz="2300" kern="1200"/>
            <a:t>Combination of CNN and LSTM.</a:t>
          </a:r>
        </a:p>
      </dsp:txBody>
      <dsp:txXfrm>
        <a:off x="1941716" y="718"/>
        <a:ext cx="4571887" cy="1681139"/>
      </dsp:txXfrm>
    </dsp:sp>
    <dsp:sp modelId="{BD26F8EE-5506-453F-9BBA-FCED5F1B681D}">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C0D4B5-CC27-4E3C-AB90-10CC93FD7618}">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D2773E-51EC-4801-9EF7-ABBAB987BA44}">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US" sz="2300" kern="1200" dirty="0"/>
            <a:t>Replace the Dense layers with LSTM layers.</a:t>
          </a:r>
        </a:p>
      </dsp:txBody>
      <dsp:txXfrm>
        <a:off x="1941716" y="2102143"/>
        <a:ext cx="4571887" cy="1681139"/>
      </dsp:txXfrm>
    </dsp:sp>
    <dsp:sp modelId="{4E97B3D7-B128-4A2A-B621-EF81C81E7885}">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952D0-E76A-476F-97B4-D8F7D0C813B5}">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7EA5BC-00B0-4820-9163-C1CD32746312}">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US" sz="2300" kern="1200" dirty="0"/>
            <a:t>Being a combination of CNN and LSTM, it learns the spatiotemporal relations between features.</a:t>
          </a:r>
        </a:p>
      </dsp:txBody>
      <dsp:txXfrm>
        <a:off x="1941716" y="4203567"/>
        <a:ext cx="4571887" cy="16811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06DD44-4716-45BF-86D2-FC1995BB2358}">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E9793-5444-4B68-B62C-95AD25A25CDF}">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A75E8-87AB-43EF-B793-91E932D3DC62}">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Used to prevent overfitting in neural networks.</a:t>
          </a:r>
        </a:p>
      </dsp:txBody>
      <dsp:txXfrm>
        <a:off x="1131174" y="4597"/>
        <a:ext cx="5382429" cy="979371"/>
      </dsp:txXfrm>
    </dsp:sp>
    <dsp:sp modelId="{9598079C-D731-4694-A384-6FFB846C145B}">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CD2336-D195-415C-AD0C-AB9BCF09B784}">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657407-5D23-40C4-A8D3-75D6D833018C}">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During training, some number of layer outputs are randomly ignored or “dropped out”. </a:t>
          </a:r>
        </a:p>
      </dsp:txBody>
      <dsp:txXfrm>
        <a:off x="1131174" y="1228812"/>
        <a:ext cx="5382429" cy="979371"/>
      </dsp:txXfrm>
    </dsp:sp>
    <dsp:sp modelId="{7D665574-1E97-4BCB-BE7C-FED7D55ECB26}">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1F79F4-E92E-4DD4-9CB1-0D89B28AC9C2}">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BDAB22-11F6-4E68-AE06-AF0C7575D4CD}">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This has the effect of making the layer look-like and be treated like a layer with a different number of nodes and connectivity to the prior layer. </a:t>
          </a:r>
        </a:p>
      </dsp:txBody>
      <dsp:txXfrm>
        <a:off x="1131174" y="2453027"/>
        <a:ext cx="5382429" cy="979371"/>
      </dsp:txXfrm>
    </dsp:sp>
    <dsp:sp modelId="{C22C3D5E-F6B2-4883-90C1-7552B979E8AD}">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F16A09-0FF3-4AA9-9211-5297C3BC400A}">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2EAFA4-5825-40EA-90BB-19D9A28E6BBF}">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This makes the training process noisy, forcing nodes within a layer to probabilistically take on more or less responsible for the inputs, thereby avoiding overfitting.</a:t>
          </a:r>
        </a:p>
      </dsp:txBody>
      <dsp:txXfrm>
        <a:off x="1131174" y="3677241"/>
        <a:ext cx="5382429" cy="979371"/>
      </dsp:txXfrm>
    </dsp:sp>
    <dsp:sp modelId="{EBDEB829-EA47-4217-84A3-9534D16158AC}">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1E7EBA-5DCA-4CAE-A79F-8A9729281058}">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C7BF3E-A8BA-49A8-A301-9E0F7915171C}">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This is proved by the work of (Srivastava et al. 2014)</a:t>
          </a:r>
        </a:p>
      </dsp:txBody>
      <dsp:txXfrm>
        <a:off x="1131174" y="4901456"/>
        <a:ext cx="5382429" cy="9793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821F0-6AF1-4C6E-BB17-1B908B39065C}">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11584A-D80E-4F68-B2DD-87E07C2499FA}">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BBD28-4CAA-42EF-BF1D-618B3729425D}">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77900">
            <a:lnSpc>
              <a:spcPct val="100000"/>
            </a:lnSpc>
            <a:spcBef>
              <a:spcPct val="0"/>
            </a:spcBef>
            <a:spcAft>
              <a:spcPct val="35000"/>
            </a:spcAft>
            <a:buNone/>
          </a:pPr>
          <a:r>
            <a:rPr lang="en-US" sz="2200" kern="1200"/>
            <a:t>Batch Normalization is a regularization technique used to improve the speed, performance, and stability of the neural network.</a:t>
          </a:r>
        </a:p>
      </dsp:txBody>
      <dsp:txXfrm>
        <a:off x="2039300" y="956381"/>
        <a:ext cx="4474303" cy="1765627"/>
      </dsp:txXfrm>
    </dsp:sp>
    <dsp:sp modelId="{E151D428-D05E-4E63-9834-5DA1B51B5069}">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D75599-74E1-4B06-875F-CCCFA75CB458}">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1ACB8C-3296-423F-8F1C-47D10928C515}">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77900">
            <a:lnSpc>
              <a:spcPct val="100000"/>
            </a:lnSpc>
            <a:spcBef>
              <a:spcPct val="0"/>
            </a:spcBef>
            <a:spcAft>
              <a:spcPct val="35000"/>
            </a:spcAft>
            <a:buNone/>
          </a:pPr>
          <a:r>
            <a:rPr lang="en-US" sz="2200" kern="1200"/>
            <a:t>It forces the model to converge faster by normalizing the distribution of the inputs layers (Ioffe et al. 2015).</a:t>
          </a:r>
        </a:p>
      </dsp:txBody>
      <dsp:txXfrm>
        <a:off x="2039300" y="3163416"/>
        <a:ext cx="4474303" cy="17656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0E38-4967-4C07-AF13-D6A23ABB2026}">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6474F8-192F-48F5-ADD5-D342B706444C}">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55D867-5F1E-43C5-8F2E-6CDDFAE30375}">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755650">
            <a:lnSpc>
              <a:spcPct val="100000"/>
            </a:lnSpc>
            <a:spcBef>
              <a:spcPct val="0"/>
            </a:spcBef>
            <a:spcAft>
              <a:spcPct val="35000"/>
            </a:spcAft>
            <a:buNone/>
          </a:pPr>
          <a:r>
            <a:rPr lang="en-US" sz="1700" kern="1200"/>
            <a:t>There may be cases that when predicting outputs using a neural network, some features will be more discriminating than the others. </a:t>
          </a:r>
        </a:p>
      </dsp:txBody>
      <dsp:txXfrm>
        <a:off x="2039300" y="956381"/>
        <a:ext cx="4474303" cy="1765627"/>
      </dsp:txXfrm>
    </dsp:sp>
    <dsp:sp modelId="{C8275C21-8A69-4FE4-BF82-4C94B70AD6E1}">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B6E33-FD40-46AE-B39D-CB256922026D}">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4C4EB-AEF8-437B-8011-B55254A64CB2}">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755650">
            <a:lnSpc>
              <a:spcPct val="100000"/>
            </a:lnSpc>
            <a:spcBef>
              <a:spcPct val="0"/>
            </a:spcBef>
            <a:spcAft>
              <a:spcPct val="35000"/>
            </a:spcAft>
            <a:buNone/>
          </a:pPr>
          <a:r>
            <a:rPr lang="en-US" sz="1700" kern="1200"/>
            <a:t>An attention layer will go through the input and output and assign weights to each feature thereby giving each feature a quantified value for the importance it has to the output. </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0T07:09:25.94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A54A-6FE5-407E-89B1-C905055850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C0D8CE-E943-4939-AAC4-6A44048D2A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7B3DB4-C85B-4F24-BF54-2425AC4CF163}"/>
              </a:ext>
            </a:extLst>
          </p:cNvPr>
          <p:cNvSpPr>
            <a:spLocks noGrp="1"/>
          </p:cNvSpPr>
          <p:nvPr>
            <p:ph type="dt" sz="half" idx="10"/>
          </p:nvPr>
        </p:nvSpPr>
        <p:spPr/>
        <p:txBody>
          <a:bodyPr/>
          <a:lstStyle/>
          <a:p>
            <a:fld id="{C129A124-AC99-460B-AEEC-01EC0AFB1D72}" type="datetimeFigureOut">
              <a:rPr lang="en-US" smtClean="0"/>
              <a:t>07/11/2019</a:t>
            </a:fld>
            <a:endParaRPr lang="en-US"/>
          </a:p>
        </p:txBody>
      </p:sp>
      <p:sp>
        <p:nvSpPr>
          <p:cNvPr id="5" name="Footer Placeholder 4">
            <a:extLst>
              <a:ext uri="{FF2B5EF4-FFF2-40B4-BE49-F238E27FC236}">
                <a16:creationId xmlns:a16="http://schemas.microsoft.com/office/drawing/2014/main" id="{ECD4E8D2-7B36-4250-BF53-77A99FF55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45CD9-C095-4185-9715-39AB1B91B07C}"/>
              </a:ext>
            </a:extLst>
          </p:cNvPr>
          <p:cNvSpPr>
            <a:spLocks noGrp="1"/>
          </p:cNvSpPr>
          <p:nvPr>
            <p:ph type="sldNum" sz="quarter" idx="12"/>
          </p:nvPr>
        </p:nvSpPr>
        <p:spPr/>
        <p:txBody>
          <a:bodyPr/>
          <a:lstStyle/>
          <a:p>
            <a:fld id="{72A53E03-A123-4C1D-B04D-380547F2AB09}" type="slidenum">
              <a:rPr lang="en-US" smtClean="0"/>
              <a:t>‹#›</a:t>
            </a:fld>
            <a:endParaRPr lang="en-US"/>
          </a:p>
        </p:txBody>
      </p:sp>
    </p:spTree>
    <p:extLst>
      <p:ext uri="{BB962C8B-B14F-4D97-AF65-F5344CB8AC3E}">
        <p14:creationId xmlns:p14="http://schemas.microsoft.com/office/powerpoint/2010/main" val="1251298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09BA8-214F-49DE-9EEC-D11897FC65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183468-92D3-43F9-AF5A-74907D724C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5020C0-E529-44C1-99B8-07FFE754BE98}"/>
              </a:ext>
            </a:extLst>
          </p:cNvPr>
          <p:cNvSpPr>
            <a:spLocks noGrp="1"/>
          </p:cNvSpPr>
          <p:nvPr>
            <p:ph type="dt" sz="half" idx="10"/>
          </p:nvPr>
        </p:nvSpPr>
        <p:spPr/>
        <p:txBody>
          <a:bodyPr/>
          <a:lstStyle/>
          <a:p>
            <a:fld id="{C129A124-AC99-460B-AEEC-01EC0AFB1D72}" type="datetimeFigureOut">
              <a:rPr lang="en-US" smtClean="0"/>
              <a:t>07/11/2019</a:t>
            </a:fld>
            <a:endParaRPr lang="en-US"/>
          </a:p>
        </p:txBody>
      </p:sp>
      <p:sp>
        <p:nvSpPr>
          <p:cNvPr id="5" name="Footer Placeholder 4">
            <a:extLst>
              <a:ext uri="{FF2B5EF4-FFF2-40B4-BE49-F238E27FC236}">
                <a16:creationId xmlns:a16="http://schemas.microsoft.com/office/drawing/2014/main" id="{DD077C47-AB28-404A-B81C-1FC518BB6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B66A5-AE42-465B-9DD4-B682849436D7}"/>
              </a:ext>
            </a:extLst>
          </p:cNvPr>
          <p:cNvSpPr>
            <a:spLocks noGrp="1"/>
          </p:cNvSpPr>
          <p:nvPr>
            <p:ph type="sldNum" sz="quarter" idx="12"/>
          </p:nvPr>
        </p:nvSpPr>
        <p:spPr/>
        <p:txBody>
          <a:bodyPr/>
          <a:lstStyle/>
          <a:p>
            <a:fld id="{72A53E03-A123-4C1D-B04D-380547F2AB09}" type="slidenum">
              <a:rPr lang="en-US" smtClean="0"/>
              <a:t>‹#›</a:t>
            </a:fld>
            <a:endParaRPr lang="en-US"/>
          </a:p>
        </p:txBody>
      </p:sp>
    </p:spTree>
    <p:extLst>
      <p:ext uri="{BB962C8B-B14F-4D97-AF65-F5344CB8AC3E}">
        <p14:creationId xmlns:p14="http://schemas.microsoft.com/office/powerpoint/2010/main" val="2356566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456144-3CB5-4517-8C66-6C4978FB81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C7F7B0-A918-4673-BC0E-FA9319E4AB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9B276-0535-4904-A1E6-1B0528947A14}"/>
              </a:ext>
            </a:extLst>
          </p:cNvPr>
          <p:cNvSpPr>
            <a:spLocks noGrp="1"/>
          </p:cNvSpPr>
          <p:nvPr>
            <p:ph type="dt" sz="half" idx="10"/>
          </p:nvPr>
        </p:nvSpPr>
        <p:spPr/>
        <p:txBody>
          <a:bodyPr/>
          <a:lstStyle/>
          <a:p>
            <a:fld id="{C129A124-AC99-460B-AEEC-01EC0AFB1D72}" type="datetimeFigureOut">
              <a:rPr lang="en-US" smtClean="0"/>
              <a:t>07/11/2019</a:t>
            </a:fld>
            <a:endParaRPr lang="en-US"/>
          </a:p>
        </p:txBody>
      </p:sp>
      <p:sp>
        <p:nvSpPr>
          <p:cNvPr id="5" name="Footer Placeholder 4">
            <a:extLst>
              <a:ext uri="{FF2B5EF4-FFF2-40B4-BE49-F238E27FC236}">
                <a16:creationId xmlns:a16="http://schemas.microsoft.com/office/drawing/2014/main" id="{923F9B6E-F8BA-48A9-ABE4-48D10C7C6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E56F8-00F0-48F2-B344-E76AE072C8CE}"/>
              </a:ext>
            </a:extLst>
          </p:cNvPr>
          <p:cNvSpPr>
            <a:spLocks noGrp="1"/>
          </p:cNvSpPr>
          <p:nvPr>
            <p:ph type="sldNum" sz="quarter" idx="12"/>
          </p:nvPr>
        </p:nvSpPr>
        <p:spPr/>
        <p:txBody>
          <a:bodyPr/>
          <a:lstStyle/>
          <a:p>
            <a:fld id="{72A53E03-A123-4C1D-B04D-380547F2AB09}" type="slidenum">
              <a:rPr lang="en-US" smtClean="0"/>
              <a:t>‹#›</a:t>
            </a:fld>
            <a:endParaRPr lang="en-US"/>
          </a:p>
        </p:txBody>
      </p:sp>
    </p:spTree>
    <p:extLst>
      <p:ext uri="{BB962C8B-B14F-4D97-AF65-F5344CB8AC3E}">
        <p14:creationId xmlns:p14="http://schemas.microsoft.com/office/powerpoint/2010/main" val="373610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C570-D3C6-413B-AC36-8D94365050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D9F0D4-FD1C-4DA1-945B-DACC818F5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CEA6D-8D41-40D1-9FEF-FB9C5EC7A47E}"/>
              </a:ext>
            </a:extLst>
          </p:cNvPr>
          <p:cNvSpPr>
            <a:spLocks noGrp="1"/>
          </p:cNvSpPr>
          <p:nvPr>
            <p:ph type="dt" sz="half" idx="10"/>
          </p:nvPr>
        </p:nvSpPr>
        <p:spPr/>
        <p:txBody>
          <a:bodyPr/>
          <a:lstStyle/>
          <a:p>
            <a:fld id="{C129A124-AC99-460B-AEEC-01EC0AFB1D72}" type="datetimeFigureOut">
              <a:rPr lang="en-US" smtClean="0"/>
              <a:t>07/11/2019</a:t>
            </a:fld>
            <a:endParaRPr lang="en-US"/>
          </a:p>
        </p:txBody>
      </p:sp>
      <p:sp>
        <p:nvSpPr>
          <p:cNvPr id="5" name="Footer Placeholder 4">
            <a:extLst>
              <a:ext uri="{FF2B5EF4-FFF2-40B4-BE49-F238E27FC236}">
                <a16:creationId xmlns:a16="http://schemas.microsoft.com/office/drawing/2014/main" id="{022829E0-E4A6-4823-A88C-547F0500E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C7F29-E0C1-4715-A719-7A7545A9531F}"/>
              </a:ext>
            </a:extLst>
          </p:cNvPr>
          <p:cNvSpPr>
            <a:spLocks noGrp="1"/>
          </p:cNvSpPr>
          <p:nvPr>
            <p:ph type="sldNum" sz="quarter" idx="12"/>
          </p:nvPr>
        </p:nvSpPr>
        <p:spPr/>
        <p:txBody>
          <a:bodyPr/>
          <a:lstStyle/>
          <a:p>
            <a:fld id="{72A53E03-A123-4C1D-B04D-380547F2AB09}" type="slidenum">
              <a:rPr lang="en-US" smtClean="0"/>
              <a:t>‹#›</a:t>
            </a:fld>
            <a:endParaRPr lang="en-US"/>
          </a:p>
        </p:txBody>
      </p:sp>
    </p:spTree>
    <p:extLst>
      <p:ext uri="{BB962C8B-B14F-4D97-AF65-F5344CB8AC3E}">
        <p14:creationId xmlns:p14="http://schemas.microsoft.com/office/powerpoint/2010/main" val="139914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D2B10-5E05-4B78-AC15-024DF52DBA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BF557F-9BFA-48E1-929B-FA4BBB27E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BB40B5-691F-4266-BA44-B47EA29343F3}"/>
              </a:ext>
            </a:extLst>
          </p:cNvPr>
          <p:cNvSpPr>
            <a:spLocks noGrp="1"/>
          </p:cNvSpPr>
          <p:nvPr>
            <p:ph type="dt" sz="half" idx="10"/>
          </p:nvPr>
        </p:nvSpPr>
        <p:spPr/>
        <p:txBody>
          <a:bodyPr/>
          <a:lstStyle/>
          <a:p>
            <a:fld id="{C129A124-AC99-460B-AEEC-01EC0AFB1D72}" type="datetimeFigureOut">
              <a:rPr lang="en-US" smtClean="0"/>
              <a:t>07/11/2019</a:t>
            </a:fld>
            <a:endParaRPr lang="en-US"/>
          </a:p>
        </p:txBody>
      </p:sp>
      <p:sp>
        <p:nvSpPr>
          <p:cNvPr id="5" name="Footer Placeholder 4">
            <a:extLst>
              <a:ext uri="{FF2B5EF4-FFF2-40B4-BE49-F238E27FC236}">
                <a16:creationId xmlns:a16="http://schemas.microsoft.com/office/drawing/2014/main" id="{4B67C89A-CD80-458A-93AB-9CEE568CD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38E39-47CF-4881-929C-5A7D887BA0F3}"/>
              </a:ext>
            </a:extLst>
          </p:cNvPr>
          <p:cNvSpPr>
            <a:spLocks noGrp="1"/>
          </p:cNvSpPr>
          <p:nvPr>
            <p:ph type="sldNum" sz="quarter" idx="12"/>
          </p:nvPr>
        </p:nvSpPr>
        <p:spPr/>
        <p:txBody>
          <a:bodyPr/>
          <a:lstStyle/>
          <a:p>
            <a:fld id="{72A53E03-A123-4C1D-B04D-380547F2AB09}" type="slidenum">
              <a:rPr lang="en-US" smtClean="0"/>
              <a:t>‹#›</a:t>
            </a:fld>
            <a:endParaRPr lang="en-US"/>
          </a:p>
        </p:txBody>
      </p:sp>
    </p:spTree>
    <p:extLst>
      <p:ext uri="{BB962C8B-B14F-4D97-AF65-F5344CB8AC3E}">
        <p14:creationId xmlns:p14="http://schemas.microsoft.com/office/powerpoint/2010/main" val="218977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C69CD-23D0-4A05-9E5F-ED8AC628EC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504F0-9924-4656-B5DB-1B94DD2A59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31A7EA-549E-4D9C-8E28-56D019FA1D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E646FE-2FAB-4CF3-AA0A-783B3B104150}"/>
              </a:ext>
            </a:extLst>
          </p:cNvPr>
          <p:cNvSpPr>
            <a:spLocks noGrp="1"/>
          </p:cNvSpPr>
          <p:nvPr>
            <p:ph type="dt" sz="half" idx="10"/>
          </p:nvPr>
        </p:nvSpPr>
        <p:spPr/>
        <p:txBody>
          <a:bodyPr/>
          <a:lstStyle/>
          <a:p>
            <a:fld id="{C129A124-AC99-460B-AEEC-01EC0AFB1D72}" type="datetimeFigureOut">
              <a:rPr lang="en-US" smtClean="0"/>
              <a:t>07/11/2019</a:t>
            </a:fld>
            <a:endParaRPr lang="en-US"/>
          </a:p>
        </p:txBody>
      </p:sp>
      <p:sp>
        <p:nvSpPr>
          <p:cNvPr id="6" name="Footer Placeholder 5">
            <a:extLst>
              <a:ext uri="{FF2B5EF4-FFF2-40B4-BE49-F238E27FC236}">
                <a16:creationId xmlns:a16="http://schemas.microsoft.com/office/drawing/2014/main" id="{8848AADF-6FAE-44EC-AB84-AA2E49EFE1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CB75AF-8BE9-4E4B-A20F-41EE22831A4A}"/>
              </a:ext>
            </a:extLst>
          </p:cNvPr>
          <p:cNvSpPr>
            <a:spLocks noGrp="1"/>
          </p:cNvSpPr>
          <p:nvPr>
            <p:ph type="sldNum" sz="quarter" idx="12"/>
          </p:nvPr>
        </p:nvSpPr>
        <p:spPr/>
        <p:txBody>
          <a:bodyPr/>
          <a:lstStyle/>
          <a:p>
            <a:fld id="{72A53E03-A123-4C1D-B04D-380547F2AB09}" type="slidenum">
              <a:rPr lang="en-US" smtClean="0"/>
              <a:t>‹#›</a:t>
            </a:fld>
            <a:endParaRPr lang="en-US"/>
          </a:p>
        </p:txBody>
      </p:sp>
    </p:spTree>
    <p:extLst>
      <p:ext uri="{BB962C8B-B14F-4D97-AF65-F5344CB8AC3E}">
        <p14:creationId xmlns:p14="http://schemas.microsoft.com/office/powerpoint/2010/main" val="1190693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0BF7F-2770-435B-A9D0-2EB2DC0433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A35D48-2A24-4967-9FE6-46DFC42FA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761567-6BC2-44E5-8FD0-B9EBC77B19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8A1BA9-4D77-4F05-9DC6-94064F6814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586AC8-605D-43B3-ABB1-5F5F336B8A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F95ADF-E60A-4AAD-9B2D-9458144046DA}"/>
              </a:ext>
            </a:extLst>
          </p:cNvPr>
          <p:cNvSpPr>
            <a:spLocks noGrp="1"/>
          </p:cNvSpPr>
          <p:nvPr>
            <p:ph type="dt" sz="half" idx="10"/>
          </p:nvPr>
        </p:nvSpPr>
        <p:spPr/>
        <p:txBody>
          <a:bodyPr/>
          <a:lstStyle/>
          <a:p>
            <a:fld id="{C129A124-AC99-460B-AEEC-01EC0AFB1D72}" type="datetimeFigureOut">
              <a:rPr lang="en-US" smtClean="0"/>
              <a:t>07/11/2019</a:t>
            </a:fld>
            <a:endParaRPr lang="en-US"/>
          </a:p>
        </p:txBody>
      </p:sp>
      <p:sp>
        <p:nvSpPr>
          <p:cNvPr id="8" name="Footer Placeholder 7">
            <a:extLst>
              <a:ext uri="{FF2B5EF4-FFF2-40B4-BE49-F238E27FC236}">
                <a16:creationId xmlns:a16="http://schemas.microsoft.com/office/drawing/2014/main" id="{C948FA3F-1A95-49DC-B0C7-7F0147CBB8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B0541B-E74F-47EA-9DBC-18FD0921BC18}"/>
              </a:ext>
            </a:extLst>
          </p:cNvPr>
          <p:cNvSpPr>
            <a:spLocks noGrp="1"/>
          </p:cNvSpPr>
          <p:nvPr>
            <p:ph type="sldNum" sz="quarter" idx="12"/>
          </p:nvPr>
        </p:nvSpPr>
        <p:spPr/>
        <p:txBody>
          <a:bodyPr/>
          <a:lstStyle/>
          <a:p>
            <a:fld id="{72A53E03-A123-4C1D-B04D-380547F2AB09}" type="slidenum">
              <a:rPr lang="en-US" smtClean="0"/>
              <a:t>‹#›</a:t>
            </a:fld>
            <a:endParaRPr lang="en-US"/>
          </a:p>
        </p:txBody>
      </p:sp>
    </p:spTree>
    <p:extLst>
      <p:ext uri="{BB962C8B-B14F-4D97-AF65-F5344CB8AC3E}">
        <p14:creationId xmlns:p14="http://schemas.microsoft.com/office/powerpoint/2010/main" val="1191981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6FF0-8BBA-48C4-A1D2-A8C76BF57A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AC2E2C-C2AD-4437-9094-096D0D30CB6F}"/>
              </a:ext>
            </a:extLst>
          </p:cNvPr>
          <p:cNvSpPr>
            <a:spLocks noGrp="1"/>
          </p:cNvSpPr>
          <p:nvPr>
            <p:ph type="dt" sz="half" idx="10"/>
          </p:nvPr>
        </p:nvSpPr>
        <p:spPr/>
        <p:txBody>
          <a:bodyPr/>
          <a:lstStyle/>
          <a:p>
            <a:fld id="{C129A124-AC99-460B-AEEC-01EC0AFB1D72}" type="datetimeFigureOut">
              <a:rPr lang="en-US" smtClean="0"/>
              <a:t>07/11/2019</a:t>
            </a:fld>
            <a:endParaRPr lang="en-US"/>
          </a:p>
        </p:txBody>
      </p:sp>
      <p:sp>
        <p:nvSpPr>
          <p:cNvPr id="4" name="Footer Placeholder 3">
            <a:extLst>
              <a:ext uri="{FF2B5EF4-FFF2-40B4-BE49-F238E27FC236}">
                <a16:creationId xmlns:a16="http://schemas.microsoft.com/office/drawing/2014/main" id="{FF3321E3-2BA1-4C5A-8C5B-C903F3B80B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49B7FF-9AB2-485D-A9ED-F1CC363CBEF9}"/>
              </a:ext>
            </a:extLst>
          </p:cNvPr>
          <p:cNvSpPr>
            <a:spLocks noGrp="1"/>
          </p:cNvSpPr>
          <p:nvPr>
            <p:ph type="sldNum" sz="quarter" idx="12"/>
          </p:nvPr>
        </p:nvSpPr>
        <p:spPr/>
        <p:txBody>
          <a:bodyPr/>
          <a:lstStyle/>
          <a:p>
            <a:fld id="{72A53E03-A123-4C1D-B04D-380547F2AB09}" type="slidenum">
              <a:rPr lang="en-US" smtClean="0"/>
              <a:t>‹#›</a:t>
            </a:fld>
            <a:endParaRPr lang="en-US"/>
          </a:p>
        </p:txBody>
      </p:sp>
    </p:spTree>
    <p:extLst>
      <p:ext uri="{BB962C8B-B14F-4D97-AF65-F5344CB8AC3E}">
        <p14:creationId xmlns:p14="http://schemas.microsoft.com/office/powerpoint/2010/main" val="255222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093F9B-7D66-45E7-90AD-37C9C91251FB}"/>
              </a:ext>
            </a:extLst>
          </p:cNvPr>
          <p:cNvSpPr>
            <a:spLocks noGrp="1"/>
          </p:cNvSpPr>
          <p:nvPr>
            <p:ph type="dt" sz="half" idx="10"/>
          </p:nvPr>
        </p:nvSpPr>
        <p:spPr/>
        <p:txBody>
          <a:bodyPr/>
          <a:lstStyle/>
          <a:p>
            <a:fld id="{C129A124-AC99-460B-AEEC-01EC0AFB1D72}" type="datetimeFigureOut">
              <a:rPr lang="en-US" smtClean="0"/>
              <a:t>07/11/2019</a:t>
            </a:fld>
            <a:endParaRPr lang="en-US"/>
          </a:p>
        </p:txBody>
      </p:sp>
      <p:sp>
        <p:nvSpPr>
          <p:cNvPr id="3" name="Footer Placeholder 2">
            <a:extLst>
              <a:ext uri="{FF2B5EF4-FFF2-40B4-BE49-F238E27FC236}">
                <a16:creationId xmlns:a16="http://schemas.microsoft.com/office/drawing/2014/main" id="{B9226E97-4E0B-4C9E-ADC5-D7EAEC2AB9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E60D0A-C417-42B8-A40C-07924670DF28}"/>
              </a:ext>
            </a:extLst>
          </p:cNvPr>
          <p:cNvSpPr>
            <a:spLocks noGrp="1"/>
          </p:cNvSpPr>
          <p:nvPr>
            <p:ph type="sldNum" sz="quarter" idx="12"/>
          </p:nvPr>
        </p:nvSpPr>
        <p:spPr/>
        <p:txBody>
          <a:bodyPr/>
          <a:lstStyle/>
          <a:p>
            <a:fld id="{72A53E03-A123-4C1D-B04D-380547F2AB09}" type="slidenum">
              <a:rPr lang="en-US" smtClean="0"/>
              <a:t>‹#›</a:t>
            </a:fld>
            <a:endParaRPr lang="en-US"/>
          </a:p>
        </p:txBody>
      </p:sp>
    </p:spTree>
    <p:extLst>
      <p:ext uri="{BB962C8B-B14F-4D97-AF65-F5344CB8AC3E}">
        <p14:creationId xmlns:p14="http://schemas.microsoft.com/office/powerpoint/2010/main" val="1126229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CECF-9346-456A-BE9D-4588E7542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696D2A-A93E-46C9-AA9B-A0665973B8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91E2F0-0C09-45A0-851C-B15A41132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5E813-08A3-4AE4-8671-71C3CC5985E4}"/>
              </a:ext>
            </a:extLst>
          </p:cNvPr>
          <p:cNvSpPr>
            <a:spLocks noGrp="1"/>
          </p:cNvSpPr>
          <p:nvPr>
            <p:ph type="dt" sz="half" idx="10"/>
          </p:nvPr>
        </p:nvSpPr>
        <p:spPr/>
        <p:txBody>
          <a:bodyPr/>
          <a:lstStyle/>
          <a:p>
            <a:fld id="{C129A124-AC99-460B-AEEC-01EC0AFB1D72}" type="datetimeFigureOut">
              <a:rPr lang="en-US" smtClean="0"/>
              <a:t>07/11/2019</a:t>
            </a:fld>
            <a:endParaRPr lang="en-US"/>
          </a:p>
        </p:txBody>
      </p:sp>
      <p:sp>
        <p:nvSpPr>
          <p:cNvPr id="6" name="Footer Placeholder 5">
            <a:extLst>
              <a:ext uri="{FF2B5EF4-FFF2-40B4-BE49-F238E27FC236}">
                <a16:creationId xmlns:a16="http://schemas.microsoft.com/office/drawing/2014/main" id="{C469824D-4B9C-47A2-8F4C-AF088E17B2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164373-EC4A-4A9B-ACC7-312B0A60D8CD}"/>
              </a:ext>
            </a:extLst>
          </p:cNvPr>
          <p:cNvSpPr>
            <a:spLocks noGrp="1"/>
          </p:cNvSpPr>
          <p:nvPr>
            <p:ph type="sldNum" sz="quarter" idx="12"/>
          </p:nvPr>
        </p:nvSpPr>
        <p:spPr/>
        <p:txBody>
          <a:bodyPr/>
          <a:lstStyle/>
          <a:p>
            <a:fld id="{72A53E03-A123-4C1D-B04D-380547F2AB09}" type="slidenum">
              <a:rPr lang="en-US" smtClean="0"/>
              <a:t>‹#›</a:t>
            </a:fld>
            <a:endParaRPr lang="en-US"/>
          </a:p>
        </p:txBody>
      </p:sp>
    </p:spTree>
    <p:extLst>
      <p:ext uri="{BB962C8B-B14F-4D97-AF65-F5344CB8AC3E}">
        <p14:creationId xmlns:p14="http://schemas.microsoft.com/office/powerpoint/2010/main" val="1942138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958B2-D0AD-416F-A1E2-AAB1E7DEB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52005-DD42-4ADA-9E92-7B9D04FE5D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648799-C207-4947-8A9F-C54E2083F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DA5009-A8DC-4892-A959-648578F7A34A}"/>
              </a:ext>
            </a:extLst>
          </p:cNvPr>
          <p:cNvSpPr>
            <a:spLocks noGrp="1"/>
          </p:cNvSpPr>
          <p:nvPr>
            <p:ph type="dt" sz="half" idx="10"/>
          </p:nvPr>
        </p:nvSpPr>
        <p:spPr/>
        <p:txBody>
          <a:bodyPr/>
          <a:lstStyle/>
          <a:p>
            <a:fld id="{C129A124-AC99-460B-AEEC-01EC0AFB1D72}" type="datetimeFigureOut">
              <a:rPr lang="en-US" smtClean="0"/>
              <a:t>07/11/2019</a:t>
            </a:fld>
            <a:endParaRPr lang="en-US"/>
          </a:p>
        </p:txBody>
      </p:sp>
      <p:sp>
        <p:nvSpPr>
          <p:cNvPr id="6" name="Footer Placeholder 5">
            <a:extLst>
              <a:ext uri="{FF2B5EF4-FFF2-40B4-BE49-F238E27FC236}">
                <a16:creationId xmlns:a16="http://schemas.microsoft.com/office/drawing/2014/main" id="{57A9DF02-B39F-426C-BC02-ADCFCBD891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418D66-D50B-49F7-9C79-90E9F80B2163}"/>
              </a:ext>
            </a:extLst>
          </p:cNvPr>
          <p:cNvSpPr>
            <a:spLocks noGrp="1"/>
          </p:cNvSpPr>
          <p:nvPr>
            <p:ph type="sldNum" sz="quarter" idx="12"/>
          </p:nvPr>
        </p:nvSpPr>
        <p:spPr/>
        <p:txBody>
          <a:bodyPr/>
          <a:lstStyle/>
          <a:p>
            <a:fld id="{72A53E03-A123-4C1D-B04D-380547F2AB09}" type="slidenum">
              <a:rPr lang="en-US" smtClean="0"/>
              <a:t>‹#›</a:t>
            </a:fld>
            <a:endParaRPr lang="en-US"/>
          </a:p>
        </p:txBody>
      </p:sp>
    </p:spTree>
    <p:extLst>
      <p:ext uri="{BB962C8B-B14F-4D97-AF65-F5344CB8AC3E}">
        <p14:creationId xmlns:p14="http://schemas.microsoft.com/office/powerpoint/2010/main" val="2798015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6AEDB3-BD5F-42AA-8E30-7869E45B0E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F41192-2382-46D8-AE56-E101D084AD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69749-FE4A-4A53-BBE1-EDFDF1851B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9A124-AC99-460B-AEEC-01EC0AFB1D72}" type="datetimeFigureOut">
              <a:rPr lang="en-US" smtClean="0"/>
              <a:t>07/11/2019</a:t>
            </a:fld>
            <a:endParaRPr lang="en-US"/>
          </a:p>
        </p:txBody>
      </p:sp>
      <p:sp>
        <p:nvSpPr>
          <p:cNvPr id="5" name="Footer Placeholder 4">
            <a:extLst>
              <a:ext uri="{FF2B5EF4-FFF2-40B4-BE49-F238E27FC236}">
                <a16:creationId xmlns:a16="http://schemas.microsoft.com/office/drawing/2014/main" id="{DA855841-B7FD-474C-BEC9-42AC9133DE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5F10BF-F5DE-4AC6-912F-DBF68D92E1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A53E03-A123-4C1D-B04D-380547F2AB09}" type="slidenum">
              <a:rPr lang="en-US" smtClean="0"/>
              <a:t>‹#›</a:t>
            </a:fld>
            <a:endParaRPr lang="en-US"/>
          </a:p>
        </p:txBody>
      </p:sp>
    </p:spTree>
    <p:extLst>
      <p:ext uri="{BB962C8B-B14F-4D97-AF65-F5344CB8AC3E}">
        <p14:creationId xmlns:p14="http://schemas.microsoft.com/office/powerpoint/2010/main" val="4177638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9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D1870-2A2F-47C4-987C-D2843849D28F}"/>
              </a:ext>
            </a:extLst>
          </p:cNvPr>
          <p:cNvSpPr>
            <a:spLocks noGrp="1"/>
          </p:cNvSpPr>
          <p:nvPr>
            <p:ph type="ctrTitle"/>
          </p:nvPr>
        </p:nvSpPr>
        <p:spPr>
          <a:xfrm>
            <a:off x="1023257" y="965198"/>
            <a:ext cx="6766078" cy="4927601"/>
          </a:xfrm>
        </p:spPr>
        <p:txBody>
          <a:bodyPr anchor="ctr">
            <a:normAutofit/>
          </a:bodyPr>
          <a:lstStyle/>
          <a:p>
            <a:pPr algn="r"/>
            <a:r>
              <a:rPr lang="en-US" sz="5600" b="1" dirty="0"/>
              <a:t>Time Series Prediction for Stock Price and Opioid Incident Location</a:t>
            </a:r>
          </a:p>
        </p:txBody>
      </p:sp>
      <p:sp>
        <p:nvSpPr>
          <p:cNvPr id="25" name="Rectangle 24">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6F7B095-180A-493F-9F74-F643E92BE29B}"/>
              </a:ext>
            </a:extLst>
          </p:cNvPr>
          <p:cNvSpPr>
            <a:spLocks noGrp="1"/>
          </p:cNvSpPr>
          <p:nvPr>
            <p:ph type="subTitle" idx="1"/>
          </p:nvPr>
        </p:nvSpPr>
        <p:spPr>
          <a:xfrm>
            <a:off x="8454570" y="965199"/>
            <a:ext cx="3093963" cy="4927602"/>
          </a:xfrm>
        </p:spPr>
        <p:txBody>
          <a:bodyPr anchor="ctr">
            <a:normAutofit/>
          </a:bodyPr>
          <a:lstStyle/>
          <a:p>
            <a:pPr algn="l"/>
            <a:r>
              <a:rPr lang="en-US" sz="2000">
                <a:solidFill>
                  <a:srgbClr val="FFFFFF"/>
                </a:solidFill>
              </a:rPr>
              <a:t>By Kevin Thomas</a:t>
            </a:r>
          </a:p>
        </p:txBody>
      </p:sp>
    </p:spTree>
    <p:extLst>
      <p:ext uri="{BB962C8B-B14F-4D97-AF65-F5344CB8AC3E}">
        <p14:creationId xmlns:p14="http://schemas.microsoft.com/office/powerpoint/2010/main" val="1310911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122DD-0F20-4F0C-9DB4-FBD9EACEFCDE}"/>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Features calculated by us…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1E4159-CCD1-4654-BBE7-100FD8A15537}"/>
                  </a:ext>
                </a:extLst>
              </p:cNvPr>
              <p:cNvSpPr>
                <a:spLocks noGrp="1"/>
              </p:cNvSpPr>
              <p:nvPr>
                <p:ph idx="1"/>
              </p:nvPr>
            </p:nvSpPr>
            <p:spPr>
              <a:xfrm>
                <a:off x="4976031" y="963877"/>
                <a:ext cx="6377769" cy="4930246"/>
              </a:xfrm>
            </p:spPr>
            <p:txBody>
              <a:bodyPr anchor="ctr">
                <a:normAutofit/>
              </a:bodyPr>
              <a:lstStyle/>
              <a:p>
                <a:r>
                  <a:rPr lang="en-US" sz="2400" b="1"/>
                  <a:t>Volatility</a:t>
                </a:r>
              </a:p>
              <a:p>
                <a:pPr lvl="1"/>
                <a:r>
                  <a:rPr lang="en-US" dirty="0"/>
                  <a:t>Metric to capture the stability of the stock.</a:t>
                </a:r>
              </a:p>
              <a:p>
                <a:pPr marL="457200" lvl="1"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𝑉𝑜𝑙𝑎𝑡𝑖𝑙𝑖𝑡𝑦</m:t>
                      </m:r>
                      <m:d>
                        <m:dPr>
                          <m:ctrlPr>
                            <a:rPr lang="en-US" sz="2400" i="1">
                              <a:latin typeface="Cambria Math" panose="02040503050406030204" pitchFamily="18" charset="0"/>
                            </a:rPr>
                          </m:ctrlPr>
                        </m:dPr>
                        <m:e>
                          <m:r>
                            <a:rPr lang="en-US" sz="2400" i="1">
                              <a:latin typeface="Cambria Math" panose="02040503050406030204" pitchFamily="18" charset="0"/>
                            </a:rPr>
                            <m:t>𝑉</m:t>
                          </m:r>
                        </m:e>
                      </m:d>
                      <m:r>
                        <a:rPr lang="en-US" sz="2400">
                          <a:latin typeface="Cambria Math" panose="02040503050406030204" pitchFamily="18" charset="0"/>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𝐻𝑖𝑔h</m:t>
                              </m:r>
                              <m:r>
                                <a:rPr lang="en-US" sz="2400" i="1">
                                  <a:latin typeface="Cambria Math" panose="02040503050406030204" pitchFamily="18" charset="0"/>
                                </a:rPr>
                                <m:t> − </m:t>
                              </m:r>
                              <m:r>
                                <a:rPr lang="en-US" sz="2400" i="1">
                                  <a:latin typeface="Cambria Math" panose="02040503050406030204" pitchFamily="18" charset="0"/>
                                </a:rPr>
                                <m:t>𝐿𝑜𝑤</m:t>
                              </m:r>
                            </m:e>
                          </m:d>
                          <m:r>
                            <a:rPr lang="en-US" sz="2400" i="1">
                              <a:latin typeface="Cambria Math" panose="02040503050406030204" pitchFamily="18" charset="0"/>
                            </a:rPr>
                            <m:t> </m:t>
                          </m:r>
                        </m:num>
                        <m:den>
                          <m:r>
                            <a:rPr lang="en-US" sz="2400" i="1">
                              <a:latin typeface="Cambria Math" panose="02040503050406030204" pitchFamily="18" charset="0"/>
                            </a:rPr>
                            <m:t>𝐿𝑜𝑤</m:t>
                          </m:r>
                        </m:den>
                      </m:f>
                      <m:r>
                        <a:rPr lang="en-US" sz="2400" i="1">
                          <a:latin typeface="Cambria Math" panose="02040503050406030204" pitchFamily="18" charset="0"/>
                        </a:rPr>
                        <m:t>𝑋</m:t>
                      </m:r>
                      <m:r>
                        <a:rPr lang="en-US" sz="2400" i="1">
                          <a:latin typeface="Cambria Math" panose="02040503050406030204" pitchFamily="18" charset="0"/>
                        </a:rPr>
                        <m:t>100</m:t>
                      </m:r>
                    </m:oMath>
                  </m:oMathPara>
                </a14:m>
                <a:endParaRPr lang="en-US" sz="2400"/>
              </a:p>
              <a:p>
                <a:pPr marL="0" indent="0">
                  <a:buNone/>
                </a:pPr>
                <a:endParaRPr lang="en-US" sz="2400"/>
              </a:p>
              <a:p>
                <a:r>
                  <a:rPr lang="en-US" sz="2400" b="1"/>
                  <a:t>Percentage Change</a:t>
                </a:r>
              </a:p>
              <a:p>
                <a:pPr lvl="1"/>
                <a:r>
                  <a:rPr lang="en-US" dirty="0"/>
                  <a:t>Measures the change in closing and opening prices in that specific time interval.</a:t>
                </a:r>
              </a:p>
              <a:p>
                <a:pPr lvl="1"/>
                <a:endParaRPr lang="en-US"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𝑃𝑒𝑟𝑐𝑒𝑛𝑡𝑎𝑔𝑒</m:t>
                      </m:r>
                      <m:r>
                        <a:rPr lang="en-US" sz="2400" i="1">
                          <a:latin typeface="Cambria Math" panose="02040503050406030204" pitchFamily="18" charset="0"/>
                        </a:rPr>
                        <m:t> </m:t>
                      </m:r>
                      <m:r>
                        <a:rPr lang="en-US" sz="2400" i="1">
                          <a:latin typeface="Cambria Math" panose="02040503050406030204" pitchFamily="18" charset="0"/>
                        </a:rPr>
                        <m:t>𝐶h𝑎𝑛𝑔𝑒</m:t>
                      </m:r>
                      <m:d>
                        <m:dPr>
                          <m:ctrlPr>
                            <a:rPr lang="en-US" sz="2400" i="1">
                              <a:latin typeface="Cambria Math" panose="02040503050406030204" pitchFamily="18" charset="0"/>
                            </a:rPr>
                          </m:ctrlPr>
                        </m:dPr>
                        <m:e>
                          <m:r>
                            <a:rPr lang="en-US" sz="2400" i="1">
                              <a:latin typeface="Cambria Math" panose="02040503050406030204" pitchFamily="18" charset="0"/>
                            </a:rPr>
                            <m:t>𝑃𝐶</m:t>
                          </m:r>
                        </m:e>
                      </m:d>
                      <m:r>
                        <a:rPr lang="en-US" sz="2400">
                          <a:latin typeface="Cambria Math" panose="02040503050406030204" pitchFamily="18" charset="0"/>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𝐶𝑙𝑜𝑠𝑒</m:t>
                              </m:r>
                              <m:r>
                                <a:rPr lang="en-US" sz="2400" i="1">
                                  <a:latin typeface="Cambria Math" panose="02040503050406030204" pitchFamily="18" charset="0"/>
                                </a:rPr>
                                <m:t> − </m:t>
                              </m:r>
                              <m:r>
                                <a:rPr lang="en-US" sz="2400" i="1">
                                  <a:latin typeface="Cambria Math" panose="02040503050406030204" pitchFamily="18" charset="0"/>
                                </a:rPr>
                                <m:t>𝑂𝑝𝑒𝑛</m:t>
                              </m:r>
                            </m:e>
                          </m:d>
                        </m:num>
                        <m:den>
                          <m:r>
                            <a:rPr lang="en-US" sz="2400" i="1">
                              <a:latin typeface="Cambria Math" panose="02040503050406030204" pitchFamily="18" charset="0"/>
                            </a:rPr>
                            <m:t>𝑂𝑝𝑒𝑛</m:t>
                          </m:r>
                        </m:den>
                      </m:f>
                      <m:r>
                        <a:rPr lang="en-US" sz="2400" i="1">
                          <a:latin typeface="Cambria Math" panose="02040503050406030204" pitchFamily="18" charset="0"/>
                        </a:rPr>
                        <m:t>𝑋</m:t>
                      </m:r>
                      <m:r>
                        <a:rPr lang="en-US" sz="2400" i="1">
                          <a:latin typeface="Cambria Math" panose="02040503050406030204" pitchFamily="18" charset="0"/>
                        </a:rPr>
                        <m:t>100</m:t>
                      </m:r>
                    </m:oMath>
                  </m:oMathPara>
                </a14:m>
                <a:endParaRPr lang="en-US" sz="2400"/>
              </a:p>
            </p:txBody>
          </p:sp>
        </mc:Choice>
        <mc:Fallback xmlns="">
          <p:sp>
            <p:nvSpPr>
              <p:cNvPr id="3" name="Content Placeholder 2">
                <a:extLst>
                  <a:ext uri="{FF2B5EF4-FFF2-40B4-BE49-F238E27FC236}">
                    <a16:creationId xmlns:a16="http://schemas.microsoft.com/office/drawing/2014/main" id="{171E4159-CCD1-4654-BBE7-100FD8A15537}"/>
                  </a:ext>
                </a:extLst>
              </p:cNvPr>
              <p:cNvSpPr>
                <a:spLocks noGrp="1" noRot="1" noChangeAspect="1" noMove="1" noResize="1" noEditPoints="1" noAdjustHandles="1" noChangeArrowheads="1" noChangeShapeType="1" noTextEdit="1"/>
              </p:cNvSpPr>
              <p:nvPr>
                <p:ph idx="1"/>
              </p:nvPr>
            </p:nvSpPr>
            <p:spPr>
              <a:xfrm>
                <a:off x="4976031" y="963877"/>
                <a:ext cx="6377769" cy="4930246"/>
              </a:xfrm>
              <a:blipFill>
                <a:blip r:embed="rId2"/>
                <a:stretch>
                  <a:fillRect l="-1242" t="-1236" r="-2101"/>
                </a:stretch>
              </a:blipFill>
            </p:spPr>
            <p:txBody>
              <a:bodyPr/>
              <a:lstStyle/>
              <a:p>
                <a:r>
                  <a:rPr lang="en-US">
                    <a:noFill/>
                  </a:rPr>
                  <a:t> </a:t>
                </a:r>
              </a:p>
            </p:txBody>
          </p:sp>
        </mc:Fallback>
      </mc:AlternateContent>
    </p:spTree>
    <p:extLst>
      <p:ext uri="{BB962C8B-B14F-4D97-AF65-F5344CB8AC3E}">
        <p14:creationId xmlns:p14="http://schemas.microsoft.com/office/powerpoint/2010/main" val="2792330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68FA6-83BE-4820-8ED7-6983B6EC96B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Features calculated by us…(contd.)</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58CE21-8CFF-4729-B2AA-92735E7A55F8}"/>
              </a:ext>
            </a:extLst>
          </p:cNvPr>
          <p:cNvSpPr>
            <a:spLocks noGrp="1"/>
          </p:cNvSpPr>
          <p:nvPr>
            <p:ph idx="1"/>
          </p:nvPr>
        </p:nvSpPr>
        <p:spPr>
          <a:xfrm>
            <a:off x="4976031" y="963877"/>
            <a:ext cx="6377769" cy="4930246"/>
          </a:xfrm>
        </p:spPr>
        <p:txBody>
          <a:bodyPr anchor="ctr">
            <a:normAutofit/>
          </a:bodyPr>
          <a:lstStyle/>
          <a:p>
            <a:r>
              <a:rPr lang="en-US" sz="2000" b="1"/>
              <a:t>Fast Fourier Transform</a:t>
            </a:r>
          </a:p>
          <a:p>
            <a:pPr lvl="1"/>
            <a:r>
              <a:rPr lang="en-US" sz="2000"/>
              <a:t>Computes the Discrete Fourier Transform (DFT) or Inverse Discrete Fourier Transform (IDFT) of a sequence in O(NlogN) time.</a:t>
            </a:r>
          </a:p>
          <a:p>
            <a:pPr lvl="1"/>
            <a:r>
              <a:rPr lang="en-US" sz="2000"/>
              <a:t>DFT: Converts signal from time domain into the frequency domain.</a:t>
            </a:r>
          </a:p>
          <a:p>
            <a:pPr lvl="1"/>
            <a:r>
              <a:rPr lang="en-US" sz="2000"/>
              <a:t>IDFT: Converts signal from frequency domain into the time domain.</a:t>
            </a:r>
          </a:p>
          <a:p>
            <a:pPr lvl="1"/>
            <a:r>
              <a:rPr lang="en-US" sz="2000"/>
              <a:t>Captures the long-term and the short-term trends by varying the frequencies.</a:t>
            </a:r>
            <a:endParaRPr lang="en-US" sz="2000" b="1"/>
          </a:p>
          <a:p>
            <a:r>
              <a:rPr lang="en-US" sz="2000" b="1"/>
              <a:t>Simple Moving Average (SMA)</a:t>
            </a:r>
          </a:p>
          <a:p>
            <a:pPr lvl="1"/>
            <a:r>
              <a:rPr lang="en-US" sz="2000"/>
              <a:t>Helps cut out the noise in the stock price data. Since the average is captured over a window, it captures the trend perfectly and removes the noise at the same time. </a:t>
            </a:r>
          </a:p>
          <a:p>
            <a:pPr lvl="1"/>
            <a:endParaRPr lang="en-US" sz="2000"/>
          </a:p>
          <a:p>
            <a:pPr marL="457200" lvl="1" indent="0">
              <a:buNone/>
            </a:pPr>
            <a:endParaRPr lang="en-US" sz="2000"/>
          </a:p>
        </p:txBody>
      </p:sp>
    </p:spTree>
    <p:extLst>
      <p:ext uri="{BB962C8B-B14F-4D97-AF65-F5344CB8AC3E}">
        <p14:creationId xmlns:p14="http://schemas.microsoft.com/office/powerpoint/2010/main" val="3717356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A17AD-5F6C-4504-8DD2-A257CD2E486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Features calculated by us…(contd.)</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942B24-C60E-46A2-AD4D-073956A117CD}"/>
                  </a:ext>
                </a:extLst>
              </p:cNvPr>
              <p:cNvSpPr>
                <a:spLocks noGrp="1"/>
              </p:cNvSpPr>
              <p:nvPr>
                <p:ph idx="1"/>
              </p:nvPr>
            </p:nvSpPr>
            <p:spPr>
              <a:xfrm>
                <a:off x="4592617" y="963877"/>
                <a:ext cx="7364504" cy="4930246"/>
              </a:xfrm>
            </p:spPr>
            <p:txBody>
              <a:bodyPr anchor="ctr">
                <a:normAutofit/>
              </a:bodyPr>
              <a:lstStyle/>
              <a:p>
                <a:r>
                  <a:rPr lang="en-US" sz="1700" b="1" dirty="0"/>
                  <a:t>Exponential Moving Average (EMA)</a:t>
                </a:r>
              </a:p>
              <a:p>
                <a:pPr lvl="1"/>
                <a:r>
                  <a:rPr lang="en-US" sz="1700" dirty="0"/>
                  <a:t>A type of moving average that places greater weight and significance on the more recent data points.</a:t>
                </a:r>
              </a:p>
              <a:p>
                <a:pPr lvl="1"/>
                <a:r>
                  <a:rPr lang="en-US" sz="1700" dirty="0"/>
                  <a:t>The center of mass </a:t>
                </a:r>
                <a:r>
                  <a:rPr lang="el-GR" sz="1700" dirty="0"/>
                  <a:t>α</a:t>
                </a:r>
                <a:r>
                  <a:rPr lang="en-US" sz="1700" dirty="0"/>
                  <a:t> is the degree of weighting decrease. It is a value between 0 and 1. Higher the value, greater the degradation of the older values.</a:t>
                </a:r>
              </a:p>
              <a:p>
                <a:r>
                  <a:rPr lang="en-US" sz="1700" b="1" dirty="0"/>
                  <a:t>Moving Average Convergence Divergence (MACD)</a:t>
                </a:r>
              </a:p>
              <a:p>
                <a:pPr lvl="1"/>
                <a:r>
                  <a:rPr lang="en-US" sz="1700" dirty="0"/>
                  <a:t>Trend following momentum indicator that shows the relation between two moving averages i.e. the 26-period moving average and the 12-period moving average. </a:t>
                </a:r>
              </a:p>
              <a:p>
                <a:pPr lvl="1"/>
                <a:r>
                  <a:rPr lang="en-US" sz="1700" dirty="0"/>
                  <a:t>Traders use the MACD to decide when to buy and sell stocks by comparing it with the MACD signal line i.e. the EMA for the last 9 time instances.</a:t>
                </a:r>
              </a:p>
              <a:p>
                <a:pPr marL="457200" lvl="1" indent="0">
                  <a:buNone/>
                </a:pPr>
                <a:endParaRPr lang="en-US" sz="1700" dirty="0"/>
              </a:p>
              <a:p>
                <a:pPr marL="457200" lvl="1" indent="0">
                  <a:buNone/>
                </a:pPr>
                <a14:m>
                  <m:oMathPara xmlns:m="http://schemas.openxmlformats.org/officeDocument/2006/math">
                    <m:oMathParaPr>
                      <m:jc m:val="left"/>
                    </m:oMathParaPr>
                    <m:oMath xmlns:m="http://schemas.openxmlformats.org/officeDocument/2006/math">
                      <m:r>
                        <a:rPr lang="en-US" sz="1700" b="0" i="1">
                          <a:latin typeface="Cambria Math" panose="02040503050406030204" pitchFamily="18" charset="0"/>
                        </a:rPr>
                        <m:t>𝑀𝐴𝐶𝐷</m:t>
                      </m:r>
                      <m:r>
                        <a:rPr lang="en-US" sz="1700" b="0" i="1">
                          <a:latin typeface="Cambria Math" panose="02040503050406030204" pitchFamily="18" charset="0"/>
                        </a:rPr>
                        <m:t>=</m:t>
                      </m:r>
                      <m:r>
                        <a:rPr lang="en-US" sz="1700" b="0" i="1">
                          <a:latin typeface="Cambria Math" panose="02040503050406030204" pitchFamily="18" charset="0"/>
                        </a:rPr>
                        <m:t>𝐸𝑀𝐴</m:t>
                      </m:r>
                      <m:d>
                        <m:dPr>
                          <m:ctrlPr>
                            <a:rPr lang="en-US" sz="1700" b="0" i="1">
                              <a:latin typeface="Cambria Math" panose="02040503050406030204" pitchFamily="18" charset="0"/>
                            </a:rPr>
                          </m:ctrlPr>
                        </m:dPr>
                        <m:e>
                          <m:r>
                            <a:rPr lang="en-US" sz="1700" b="0" i="1">
                              <a:latin typeface="Cambria Math" panose="02040503050406030204" pitchFamily="18" charset="0"/>
                            </a:rPr>
                            <m:t>𝑙𝑎𝑠𝑡</m:t>
                          </m:r>
                          <m:r>
                            <a:rPr lang="en-US" sz="1700" b="0" i="1">
                              <a:latin typeface="Cambria Math" panose="02040503050406030204" pitchFamily="18" charset="0"/>
                            </a:rPr>
                            <m:t> 12 </m:t>
                          </m:r>
                          <m:r>
                            <a:rPr lang="en-US" sz="1700" b="0" i="1">
                              <a:latin typeface="Cambria Math" panose="02040503050406030204" pitchFamily="18" charset="0"/>
                            </a:rPr>
                            <m:t>𝑡𝑖𝑚𝑒</m:t>
                          </m:r>
                          <m:r>
                            <a:rPr lang="en-US" sz="1700" b="0" i="1">
                              <a:latin typeface="Cambria Math" panose="02040503050406030204" pitchFamily="18" charset="0"/>
                            </a:rPr>
                            <m:t> </m:t>
                          </m:r>
                          <m:r>
                            <a:rPr lang="en-US" sz="1700" b="0" i="1">
                              <a:latin typeface="Cambria Math" panose="02040503050406030204" pitchFamily="18" charset="0"/>
                            </a:rPr>
                            <m:t>𝑖𝑛𝑠𝑡𝑎𝑛𝑐𝑒𝑠</m:t>
                          </m:r>
                        </m:e>
                      </m:d>
                      <m:r>
                        <a:rPr lang="en-US" sz="1700" b="0" i="1" smtClean="0">
                          <a:latin typeface="Cambria Math" panose="02040503050406030204" pitchFamily="18" charset="0"/>
                        </a:rPr>
                        <m:t>−</m:t>
                      </m:r>
                      <m:r>
                        <a:rPr lang="en-US" sz="1700" b="0" i="1">
                          <a:latin typeface="Cambria Math" panose="02040503050406030204" pitchFamily="18" charset="0"/>
                        </a:rPr>
                        <m:t>𝐸𝑀𝐴</m:t>
                      </m:r>
                      <m:d>
                        <m:dPr>
                          <m:ctrlPr>
                            <a:rPr lang="en-US" sz="1700" b="0" i="1">
                              <a:latin typeface="Cambria Math" panose="02040503050406030204" pitchFamily="18" charset="0"/>
                            </a:rPr>
                          </m:ctrlPr>
                        </m:dPr>
                        <m:e>
                          <m:r>
                            <a:rPr lang="en-US" sz="1700" b="0" i="1">
                              <a:latin typeface="Cambria Math" panose="02040503050406030204" pitchFamily="18" charset="0"/>
                            </a:rPr>
                            <m:t>𝑙𝑎𝑠𝑡</m:t>
                          </m:r>
                          <m:r>
                            <a:rPr lang="en-US" sz="1700" b="0" i="1">
                              <a:latin typeface="Cambria Math" panose="02040503050406030204" pitchFamily="18" charset="0"/>
                            </a:rPr>
                            <m:t> 26 </m:t>
                          </m:r>
                          <m:r>
                            <a:rPr lang="en-US" sz="1700" b="0" i="1">
                              <a:latin typeface="Cambria Math" panose="02040503050406030204" pitchFamily="18" charset="0"/>
                            </a:rPr>
                            <m:t>𝑡𝑖𝑚𝑒</m:t>
                          </m:r>
                          <m:r>
                            <a:rPr lang="en-US" sz="1700" b="0" i="1">
                              <a:latin typeface="Cambria Math" panose="02040503050406030204" pitchFamily="18" charset="0"/>
                            </a:rPr>
                            <m:t> </m:t>
                          </m:r>
                          <m:r>
                            <a:rPr lang="en-US" sz="1700" b="0" i="1">
                              <a:latin typeface="Cambria Math" panose="02040503050406030204" pitchFamily="18" charset="0"/>
                            </a:rPr>
                            <m:t>𝑖𝑛𝑠𝑡𝑎𝑛𝑐𝑒𝑠</m:t>
                          </m:r>
                        </m:e>
                      </m:d>
                    </m:oMath>
                  </m:oMathPara>
                </a14:m>
                <a:endParaRPr lang="en-US" sz="1700" b="0" dirty="0"/>
              </a:p>
              <a:p>
                <a:pPr marL="457200" lvl="1" indent="0">
                  <a:buNone/>
                </a:pPr>
                <a14:m>
                  <m:oMathPara xmlns:m="http://schemas.openxmlformats.org/officeDocument/2006/math">
                    <m:oMathParaPr>
                      <m:jc m:val="left"/>
                    </m:oMathParaPr>
                    <m:oMath xmlns:m="http://schemas.openxmlformats.org/officeDocument/2006/math">
                      <m:r>
                        <a:rPr lang="en-US" sz="1700" b="0" i="1" smtClean="0">
                          <a:latin typeface="Cambria Math" panose="02040503050406030204" pitchFamily="18" charset="0"/>
                        </a:rPr>
                        <m:t>𝑀𝐴𝐶𝐷</m:t>
                      </m:r>
                      <m:r>
                        <a:rPr lang="en-US" sz="1700" b="0" i="1" smtClean="0">
                          <a:latin typeface="Cambria Math" panose="02040503050406030204" pitchFamily="18" charset="0"/>
                        </a:rPr>
                        <m:t> </m:t>
                      </m:r>
                      <m:r>
                        <a:rPr lang="en-US" sz="1700" b="0" i="1" smtClean="0">
                          <a:latin typeface="Cambria Math" panose="02040503050406030204" pitchFamily="18" charset="0"/>
                        </a:rPr>
                        <m:t>𝑆𝑖𝑔𝑛𝑎𝑙</m:t>
                      </m:r>
                      <m:r>
                        <a:rPr lang="en-US" sz="1700" b="0" i="1" smtClean="0">
                          <a:latin typeface="Cambria Math" panose="02040503050406030204" pitchFamily="18" charset="0"/>
                        </a:rPr>
                        <m:t> </m:t>
                      </m:r>
                      <m:r>
                        <a:rPr lang="en-US" sz="1700" b="0" i="1" smtClean="0">
                          <a:latin typeface="Cambria Math" panose="02040503050406030204" pitchFamily="18" charset="0"/>
                        </a:rPr>
                        <m:t>𝐿𝑖𝑛𝑒</m:t>
                      </m:r>
                      <m:r>
                        <a:rPr lang="en-US" sz="1700" b="0" i="1" smtClean="0">
                          <a:latin typeface="Cambria Math" panose="02040503050406030204" pitchFamily="18" charset="0"/>
                        </a:rPr>
                        <m:t>=</m:t>
                      </m:r>
                      <m:r>
                        <a:rPr lang="en-US" sz="1700" b="0" i="1" smtClean="0">
                          <a:latin typeface="Cambria Math" panose="02040503050406030204" pitchFamily="18" charset="0"/>
                        </a:rPr>
                        <m:t>𝐸𝑀𝐴</m:t>
                      </m:r>
                      <m:r>
                        <a:rPr lang="en-US" sz="1700" b="0" i="1" smtClean="0">
                          <a:latin typeface="Cambria Math" panose="02040503050406030204" pitchFamily="18" charset="0"/>
                        </a:rPr>
                        <m:t>(</m:t>
                      </m:r>
                      <m:r>
                        <a:rPr lang="en-US" sz="1700" b="0" i="1" smtClean="0">
                          <a:latin typeface="Cambria Math" panose="02040503050406030204" pitchFamily="18" charset="0"/>
                        </a:rPr>
                        <m:t>𝑙𝑎𝑠𝑡</m:t>
                      </m:r>
                      <m:r>
                        <a:rPr lang="en-US" sz="1700" b="0" i="1" smtClean="0">
                          <a:latin typeface="Cambria Math" panose="02040503050406030204" pitchFamily="18" charset="0"/>
                        </a:rPr>
                        <m:t> 9 </m:t>
                      </m:r>
                      <m:r>
                        <a:rPr lang="en-US" sz="1700" b="0" i="1" smtClean="0">
                          <a:latin typeface="Cambria Math" panose="02040503050406030204" pitchFamily="18" charset="0"/>
                        </a:rPr>
                        <m:t>𝑡𝑖𝑚𝑒</m:t>
                      </m:r>
                      <m:r>
                        <a:rPr lang="en-US" sz="1700" b="0" i="1" smtClean="0">
                          <a:latin typeface="Cambria Math" panose="02040503050406030204" pitchFamily="18" charset="0"/>
                        </a:rPr>
                        <m:t> </m:t>
                      </m:r>
                      <m:r>
                        <a:rPr lang="en-US" sz="1700" b="0" i="1" smtClean="0">
                          <a:latin typeface="Cambria Math" panose="02040503050406030204" pitchFamily="18" charset="0"/>
                        </a:rPr>
                        <m:t>𝑖𝑛𝑠𝑡𝑎𝑛𝑐𝑒𝑠</m:t>
                      </m:r>
                      <m:r>
                        <a:rPr lang="en-US" sz="1700" b="0" i="1" smtClean="0">
                          <a:latin typeface="Cambria Math" panose="02040503050406030204" pitchFamily="18" charset="0"/>
                        </a:rPr>
                        <m:t>)</m:t>
                      </m:r>
                    </m:oMath>
                  </m:oMathPara>
                </a14:m>
                <a:endParaRPr lang="en-US" sz="1700" dirty="0"/>
              </a:p>
            </p:txBody>
          </p:sp>
        </mc:Choice>
        <mc:Fallback xmlns="">
          <p:sp>
            <p:nvSpPr>
              <p:cNvPr id="3" name="Content Placeholder 2">
                <a:extLst>
                  <a:ext uri="{FF2B5EF4-FFF2-40B4-BE49-F238E27FC236}">
                    <a16:creationId xmlns:a16="http://schemas.microsoft.com/office/drawing/2014/main" id="{3A942B24-C60E-46A2-AD4D-073956A117CD}"/>
                  </a:ext>
                </a:extLst>
              </p:cNvPr>
              <p:cNvSpPr>
                <a:spLocks noGrp="1" noRot="1" noChangeAspect="1" noMove="1" noResize="1" noEditPoints="1" noAdjustHandles="1" noChangeArrowheads="1" noChangeShapeType="1" noTextEdit="1"/>
              </p:cNvSpPr>
              <p:nvPr>
                <p:ph idx="1"/>
              </p:nvPr>
            </p:nvSpPr>
            <p:spPr>
              <a:xfrm>
                <a:off x="4592617" y="963877"/>
                <a:ext cx="7364504" cy="4930246"/>
              </a:xfrm>
              <a:blipFill>
                <a:blip r:embed="rId2"/>
                <a:stretch>
                  <a:fillRect l="-414" r="-993"/>
                </a:stretch>
              </a:blipFill>
            </p:spPr>
            <p:txBody>
              <a:bodyPr/>
              <a:lstStyle/>
              <a:p>
                <a:r>
                  <a:rPr lang="en-US">
                    <a:noFill/>
                  </a:rPr>
                  <a:t> </a:t>
                </a:r>
              </a:p>
            </p:txBody>
          </p:sp>
        </mc:Fallback>
      </mc:AlternateContent>
    </p:spTree>
    <p:extLst>
      <p:ext uri="{BB962C8B-B14F-4D97-AF65-F5344CB8AC3E}">
        <p14:creationId xmlns:p14="http://schemas.microsoft.com/office/powerpoint/2010/main" val="334990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BF8B59-E753-42A2-ADCF-D6F5B432376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MACD and MACD Signal Line</a:t>
            </a:r>
          </a:p>
        </p:txBody>
      </p:sp>
      <p:sp>
        <p:nvSpPr>
          <p:cNvPr id="5" name="TextBox 4">
            <a:extLst>
              <a:ext uri="{FF2B5EF4-FFF2-40B4-BE49-F238E27FC236}">
                <a16:creationId xmlns:a16="http://schemas.microsoft.com/office/drawing/2014/main" id="{EE891848-0DD4-412E-B778-9B9E2A02705B}"/>
              </a:ext>
            </a:extLst>
          </p:cNvPr>
          <p:cNvSpPr txBox="1"/>
          <p:nvPr/>
        </p:nvSpPr>
        <p:spPr>
          <a:xfrm>
            <a:off x="1524000" y="1525638"/>
            <a:ext cx="9144000" cy="420001"/>
          </a:xfrm>
          <a:prstGeom prst="rect">
            <a:avLst/>
          </a:prstGeom>
        </p:spPr>
        <p:txBody>
          <a:bodyPr vert="horz" lIns="91440" tIns="45720" rIns="91440" bIns="45720" rtlCol="0">
            <a:normAutofit/>
          </a:bodyPr>
          <a:lstStyle/>
          <a:p>
            <a:pPr algn="ctr">
              <a:lnSpc>
                <a:spcPct val="90000"/>
              </a:lnSpc>
              <a:spcBef>
                <a:spcPts val="1000"/>
              </a:spcBef>
            </a:pPr>
            <a:r>
              <a:rPr lang="en-US" sz="2000" kern="1200">
                <a:solidFill>
                  <a:srgbClr val="34F833"/>
                </a:solidFill>
                <a:latin typeface="+mn-lt"/>
                <a:ea typeface="+mn-ea"/>
                <a:cs typeface="+mn-cs"/>
              </a:rPr>
              <a:t>Courtesy: Google Images</a:t>
            </a:r>
          </a:p>
        </p:txBody>
      </p:sp>
      <p:cxnSp>
        <p:nvCxnSpPr>
          <p:cNvPr id="137" name="Straight Connector 1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macd indicator">
            <a:extLst>
              <a:ext uri="{FF2B5EF4-FFF2-40B4-BE49-F238E27FC236}">
                <a16:creationId xmlns:a16="http://schemas.microsoft.com/office/drawing/2014/main" id="{6394910A-3A0F-4720-95E0-4CEFF4CFED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98777" y="2509911"/>
            <a:ext cx="5939346"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549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E152-FEA8-46B6-8E6C-10F0306D3ACB}"/>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Features calculated by us…(contd.)</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8D82BB-5AEF-49B6-AEA5-BB64410286DC}"/>
                  </a:ext>
                </a:extLst>
              </p:cNvPr>
              <p:cNvSpPr>
                <a:spLocks noGrp="1"/>
              </p:cNvSpPr>
              <p:nvPr>
                <p:ph idx="1"/>
              </p:nvPr>
            </p:nvSpPr>
            <p:spPr>
              <a:xfrm>
                <a:off x="4976031" y="963877"/>
                <a:ext cx="6377769" cy="4930246"/>
              </a:xfrm>
            </p:spPr>
            <p:txBody>
              <a:bodyPr anchor="ctr">
                <a:normAutofit/>
              </a:bodyPr>
              <a:lstStyle/>
              <a:p>
                <a:r>
                  <a:rPr lang="en-US" sz="2200" b="1"/>
                  <a:t>Bollinger Bands</a:t>
                </a:r>
              </a:p>
              <a:p>
                <a:pPr lvl="1"/>
                <a:r>
                  <a:rPr lang="en-US" sz="2200"/>
                  <a:t>Technical tool used to detect if a particular stock is being overbought or oversold.</a:t>
                </a:r>
              </a:p>
              <a:p>
                <a:pPr lvl="1"/>
                <a:r>
                  <a:rPr lang="en-US" sz="2200"/>
                  <a:t>If the price touches the upper band, it indicates that the stock is being overbought thereby triggering a sell signal. </a:t>
                </a:r>
              </a:p>
              <a:p>
                <a:pPr lvl="1"/>
                <a:r>
                  <a:rPr lang="en-US" sz="2200"/>
                  <a:t>If the price touches the lower band, it indicates that the stock is being oversold thereby triggering a buy signal.</a:t>
                </a:r>
              </a:p>
              <a:p>
                <a:pPr lvl="1"/>
                <a:endParaRPr lang="en-US" sz="2200"/>
              </a:p>
              <a:p>
                <a:pPr marL="457200" lvl="1" indent="0">
                  <a:buNone/>
                </a:pPr>
                <a14:m>
                  <m:oMathPara xmlns:m="http://schemas.openxmlformats.org/officeDocument/2006/math">
                    <m:oMathParaPr>
                      <m:jc m:val="centerGroup"/>
                    </m:oMathParaPr>
                    <m:oMath xmlns:m="http://schemas.openxmlformats.org/officeDocument/2006/math">
                      <m:r>
                        <a:rPr lang="en-US" sz="2200" b="0" i="1">
                          <a:latin typeface="Cambria Math" panose="02040503050406030204" pitchFamily="18" charset="0"/>
                        </a:rPr>
                        <m:t>𝑆𝑀</m:t>
                      </m:r>
                      <m:sSub>
                        <m:sSubPr>
                          <m:ctrlPr>
                            <a:rPr lang="en-US" sz="2200" b="0" i="1">
                              <a:latin typeface="Cambria Math" panose="02040503050406030204" pitchFamily="18" charset="0"/>
                            </a:rPr>
                          </m:ctrlPr>
                        </m:sSubPr>
                        <m:e>
                          <m:r>
                            <a:rPr lang="en-US" sz="2200" b="0" i="1">
                              <a:latin typeface="Cambria Math" panose="02040503050406030204" pitchFamily="18" charset="0"/>
                            </a:rPr>
                            <m:t>𝐴</m:t>
                          </m:r>
                        </m:e>
                        <m:sub>
                          <m:r>
                            <a:rPr lang="en-US" sz="2200" b="0" i="1">
                              <a:latin typeface="Cambria Math" panose="02040503050406030204" pitchFamily="18" charset="0"/>
                            </a:rPr>
                            <m:t>20</m:t>
                          </m:r>
                        </m:sub>
                      </m:sSub>
                      <m:r>
                        <a:rPr lang="en-US" sz="2200" b="0" i="1">
                          <a:latin typeface="Cambria Math" panose="02040503050406030204" pitchFamily="18" charset="0"/>
                        </a:rPr>
                        <m:t>= </m:t>
                      </m:r>
                      <m:r>
                        <a:rPr lang="en-US" sz="2200" i="1">
                          <a:latin typeface="Cambria Math" panose="02040503050406030204" pitchFamily="18" charset="0"/>
                        </a:rPr>
                        <m:t>𝑆𝑀𝐴</m:t>
                      </m:r>
                      <m:d>
                        <m:dPr>
                          <m:ctrlPr>
                            <a:rPr lang="en-US" sz="2200" i="1">
                              <a:latin typeface="Cambria Math" panose="02040503050406030204" pitchFamily="18" charset="0"/>
                            </a:rPr>
                          </m:ctrlPr>
                        </m:dPr>
                        <m:e>
                          <m:r>
                            <a:rPr lang="en-US" sz="2200" i="1">
                              <a:latin typeface="Cambria Math" panose="02040503050406030204" pitchFamily="18" charset="0"/>
                            </a:rPr>
                            <m:t>𝑙𝑎𝑠𝑡</m:t>
                          </m:r>
                          <m:r>
                            <a:rPr lang="en-US" sz="2200" i="1">
                              <a:latin typeface="Cambria Math" panose="02040503050406030204" pitchFamily="18" charset="0"/>
                            </a:rPr>
                            <m:t> 20 </m:t>
                          </m:r>
                          <m:r>
                            <a:rPr lang="en-US" sz="2200" i="1">
                              <a:latin typeface="Cambria Math" panose="02040503050406030204" pitchFamily="18" charset="0"/>
                            </a:rPr>
                            <m:t>𝑡𝑖𝑚𝑒</m:t>
                          </m:r>
                          <m:r>
                            <a:rPr lang="en-US" sz="2200" i="1">
                              <a:latin typeface="Cambria Math" panose="02040503050406030204" pitchFamily="18" charset="0"/>
                            </a:rPr>
                            <m:t> </m:t>
                          </m:r>
                          <m:r>
                            <a:rPr lang="en-US" sz="2200" i="1">
                              <a:latin typeface="Cambria Math" panose="02040503050406030204" pitchFamily="18" charset="0"/>
                            </a:rPr>
                            <m:t>𝑖𝑛𝑠𝑡𝑎𝑛𝑐𝑒𝑠</m:t>
                          </m:r>
                        </m:e>
                      </m:d>
                    </m:oMath>
                  </m:oMathPara>
                </a14:m>
                <a:endParaRPr lang="en-US" sz="2200"/>
              </a:p>
              <a:p>
                <a:pPr marL="457200" lvl="1" indent="0">
                  <a:buNone/>
                </a:pPr>
                <a14:m>
                  <m:oMathPara xmlns:m="http://schemas.openxmlformats.org/officeDocument/2006/math">
                    <m:oMathParaPr>
                      <m:jc m:val="centerGroup"/>
                    </m:oMathParaPr>
                    <m:oMath xmlns:m="http://schemas.openxmlformats.org/officeDocument/2006/math">
                      <m:r>
                        <a:rPr lang="en-US" sz="2200" b="0" i="1">
                          <a:latin typeface="Cambria Math" panose="02040503050406030204" pitchFamily="18" charset="0"/>
                        </a:rPr>
                        <m:t>𝑆𝑇</m:t>
                      </m:r>
                      <m:sSub>
                        <m:sSubPr>
                          <m:ctrlPr>
                            <a:rPr lang="en-US" sz="2200" b="0" i="1">
                              <a:latin typeface="Cambria Math" panose="02040503050406030204" pitchFamily="18" charset="0"/>
                            </a:rPr>
                          </m:ctrlPr>
                        </m:sSubPr>
                        <m:e>
                          <m:r>
                            <a:rPr lang="en-US" sz="2200" b="0" i="1">
                              <a:latin typeface="Cambria Math" panose="02040503050406030204" pitchFamily="18" charset="0"/>
                            </a:rPr>
                            <m:t>𝐷</m:t>
                          </m:r>
                        </m:e>
                        <m:sub>
                          <m:r>
                            <a:rPr lang="en-US" sz="2200" b="0" i="1">
                              <a:latin typeface="Cambria Math" panose="02040503050406030204" pitchFamily="18" charset="0"/>
                            </a:rPr>
                            <m:t>20</m:t>
                          </m:r>
                        </m:sub>
                      </m:sSub>
                      <m:r>
                        <a:rPr lang="en-US" sz="2200" b="0" i="1">
                          <a:latin typeface="Cambria Math" panose="02040503050406030204" pitchFamily="18" charset="0"/>
                        </a:rPr>
                        <m:t>=</m:t>
                      </m:r>
                      <m:r>
                        <a:rPr lang="en-US" sz="2200" b="0" i="1">
                          <a:latin typeface="Cambria Math" panose="02040503050406030204" pitchFamily="18" charset="0"/>
                        </a:rPr>
                        <m:t>𝑆𝑡𝑎𝑛𝑑𝑎𝑟𝑑</m:t>
                      </m:r>
                      <m:r>
                        <a:rPr lang="en-US" sz="2200" b="0" i="1">
                          <a:latin typeface="Cambria Math" panose="02040503050406030204" pitchFamily="18" charset="0"/>
                        </a:rPr>
                        <m:t> </m:t>
                      </m:r>
                      <m:r>
                        <a:rPr lang="en-US" sz="2200" b="0" i="1">
                          <a:latin typeface="Cambria Math" panose="02040503050406030204" pitchFamily="18" charset="0"/>
                        </a:rPr>
                        <m:t>𝐷𝑒𝑣𝑖𝑎𝑡𝑖𝑜𝑛</m:t>
                      </m:r>
                      <m:r>
                        <a:rPr lang="en-US" sz="2200" b="0" i="1">
                          <a:latin typeface="Cambria Math" panose="02040503050406030204" pitchFamily="18" charset="0"/>
                        </a:rPr>
                        <m:t>(</m:t>
                      </m:r>
                      <m:r>
                        <a:rPr lang="en-US" sz="2200" b="0" i="1">
                          <a:latin typeface="Cambria Math" panose="02040503050406030204" pitchFamily="18" charset="0"/>
                        </a:rPr>
                        <m:t>𝑆𝑀</m:t>
                      </m:r>
                      <m:sSub>
                        <m:sSubPr>
                          <m:ctrlPr>
                            <a:rPr lang="en-US" sz="2200" b="0" i="1">
                              <a:latin typeface="Cambria Math" panose="02040503050406030204" pitchFamily="18" charset="0"/>
                            </a:rPr>
                          </m:ctrlPr>
                        </m:sSubPr>
                        <m:e>
                          <m:r>
                            <a:rPr lang="en-US" sz="2200" b="0" i="1">
                              <a:latin typeface="Cambria Math" panose="02040503050406030204" pitchFamily="18" charset="0"/>
                            </a:rPr>
                            <m:t>𝐴</m:t>
                          </m:r>
                        </m:e>
                        <m:sub>
                          <m:r>
                            <a:rPr lang="en-US" sz="2200" b="0" i="1">
                              <a:latin typeface="Cambria Math" panose="02040503050406030204" pitchFamily="18" charset="0"/>
                            </a:rPr>
                            <m:t>20</m:t>
                          </m:r>
                        </m:sub>
                      </m:sSub>
                      <m:r>
                        <a:rPr lang="en-US" sz="2200" b="0" i="1">
                          <a:latin typeface="Cambria Math" panose="02040503050406030204" pitchFamily="18" charset="0"/>
                        </a:rPr>
                        <m:t>)</m:t>
                      </m:r>
                    </m:oMath>
                  </m:oMathPara>
                </a14:m>
                <a:endParaRPr lang="en-US" sz="2200"/>
              </a:p>
              <a:p>
                <a:pPr marL="457200" lvl="1" indent="0">
                  <a:buNone/>
                </a:pPr>
                <a14:m>
                  <m:oMathPara xmlns:m="http://schemas.openxmlformats.org/officeDocument/2006/math">
                    <m:oMathParaPr>
                      <m:jc m:val="centerGroup"/>
                    </m:oMathParaPr>
                    <m:oMath xmlns:m="http://schemas.openxmlformats.org/officeDocument/2006/math">
                      <m:r>
                        <a:rPr lang="en-US" sz="2200" b="0" i="1">
                          <a:latin typeface="Cambria Math" panose="02040503050406030204" pitchFamily="18" charset="0"/>
                        </a:rPr>
                        <m:t>𝑈𝑝𝑝𝑒𝑟</m:t>
                      </m:r>
                      <m:r>
                        <a:rPr lang="en-US" sz="2200" b="0" i="1">
                          <a:latin typeface="Cambria Math" panose="02040503050406030204" pitchFamily="18" charset="0"/>
                        </a:rPr>
                        <m:t> </m:t>
                      </m:r>
                      <m:r>
                        <a:rPr lang="en-US" sz="2200" b="0" i="1">
                          <a:latin typeface="Cambria Math" panose="02040503050406030204" pitchFamily="18" charset="0"/>
                        </a:rPr>
                        <m:t>𝐵𝑜𝑙𝑙𝑖𝑛𝑔𝑒𝑟</m:t>
                      </m:r>
                      <m:r>
                        <a:rPr lang="en-US" sz="2200" b="0" i="1">
                          <a:latin typeface="Cambria Math" panose="02040503050406030204" pitchFamily="18" charset="0"/>
                        </a:rPr>
                        <m:t> </m:t>
                      </m:r>
                      <m:r>
                        <a:rPr lang="en-US" sz="2200" b="0" i="1">
                          <a:latin typeface="Cambria Math" panose="02040503050406030204" pitchFamily="18" charset="0"/>
                        </a:rPr>
                        <m:t>𝐵𝑎𝑛𝑑</m:t>
                      </m:r>
                      <m:r>
                        <a:rPr lang="en-US" sz="2200" b="0" i="1">
                          <a:latin typeface="Cambria Math" panose="02040503050406030204" pitchFamily="18" charset="0"/>
                        </a:rPr>
                        <m:t>=</m:t>
                      </m:r>
                      <m:r>
                        <a:rPr lang="en-US" sz="2200" b="0" i="1">
                          <a:latin typeface="Cambria Math" panose="02040503050406030204" pitchFamily="18" charset="0"/>
                        </a:rPr>
                        <m:t>𝑆𝑀</m:t>
                      </m:r>
                      <m:sSub>
                        <m:sSubPr>
                          <m:ctrlPr>
                            <a:rPr lang="en-US" sz="2200" b="0" i="1">
                              <a:latin typeface="Cambria Math" panose="02040503050406030204" pitchFamily="18" charset="0"/>
                            </a:rPr>
                          </m:ctrlPr>
                        </m:sSubPr>
                        <m:e>
                          <m:r>
                            <a:rPr lang="en-US" sz="2200" b="0" i="1">
                              <a:latin typeface="Cambria Math" panose="02040503050406030204" pitchFamily="18" charset="0"/>
                            </a:rPr>
                            <m:t>𝐴</m:t>
                          </m:r>
                        </m:e>
                        <m:sub>
                          <m:r>
                            <a:rPr lang="en-US" sz="2200" b="0" i="1">
                              <a:latin typeface="Cambria Math" panose="02040503050406030204" pitchFamily="18" charset="0"/>
                            </a:rPr>
                            <m:t>20</m:t>
                          </m:r>
                        </m:sub>
                      </m:sSub>
                      <m:r>
                        <a:rPr lang="en-US" sz="2200" b="0" i="1">
                          <a:latin typeface="Cambria Math" panose="02040503050406030204" pitchFamily="18" charset="0"/>
                        </a:rPr>
                        <m:t>+2∗</m:t>
                      </m:r>
                      <m:r>
                        <a:rPr lang="en-US" sz="2200" b="0" i="1">
                          <a:latin typeface="Cambria Math" panose="02040503050406030204" pitchFamily="18" charset="0"/>
                        </a:rPr>
                        <m:t>𝑆𝑇</m:t>
                      </m:r>
                      <m:sSub>
                        <m:sSubPr>
                          <m:ctrlPr>
                            <a:rPr lang="en-US" sz="2200" b="0" i="1">
                              <a:latin typeface="Cambria Math" panose="02040503050406030204" pitchFamily="18" charset="0"/>
                            </a:rPr>
                          </m:ctrlPr>
                        </m:sSubPr>
                        <m:e>
                          <m:r>
                            <a:rPr lang="en-US" sz="2200" b="0" i="1">
                              <a:latin typeface="Cambria Math" panose="02040503050406030204" pitchFamily="18" charset="0"/>
                            </a:rPr>
                            <m:t>𝐷</m:t>
                          </m:r>
                        </m:e>
                        <m:sub>
                          <m:r>
                            <a:rPr lang="en-US" sz="2200" b="0" i="1">
                              <a:latin typeface="Cambria Math" panose="02040503050406030204" pitchFamily="18" charset="0"/>
                            </a:rPr>
                            <m:t>20</m:t>
                          </m:r>
                        </m:sub>
                      </m:sSub>
                    </m:oMath>
                  </m:oMathPara>
                </a14:m>
                <a:endParaRPr lang="en-US" sz="2200" b="0"/>
              </a:p>
              <a:p>
                <a:pPr marL="457200" lvl="1" indent="0">
                  <a:buNone/>
                </a:pPr>
                <a14:m>
                  <m:oMathPara xmlns:m="http://schemas.openxmlformats.org/officeDocument/2006/math">
                    <m:oMathParaPr>
                      <m:jc m:val="centerGroup"/>
                    </m:oMathParaPr>
                    <m:oMath xmlns:m="http://schemas.openxmlformats.org/officeDocument/2006/math">
                      <m:r>
                        <a:rPr lang="en-US" sz="2200" b="0" i="1">
                          <a:latin typeface="Cambria Math" panose="02040503050406030204" pitchFamily="18" charset="0"/>
                        </a:rPr>
                        <m:t>𝐿𝑜𝑤𝑒𝑟</m:t>
                      </m:r>
                      <m:r>
                        <a:rPr lang="en-US" sz="2200" i="1">
                          <a:latin typeface="Cambria Math" panose="02040503050406030204" pitchFamily="18" charset="0"/>
                        </a:rPr>
                        <m:t> </m:t>
                      </m:r>
                      <m:r>
                        <a:rPr lang="en-US" sz="2200" i="1">
                          <a:latin typeface="Cambria Math" panose="02040503050406030204" pitchFamily="18" charset="0"/>
                        </a:rPr>
                        <m:t>𝐵𝑜𝑙𝑙𝑖𝑛𝑔𝑒𝑟</m:t>
                      </m:r>
                      <m:r>
                        <a:rPr lang="en-US" sz="2200" i="1">
                          <a:latin typeface="Cambria Math" panose="02040503050406030204" pitchFamily="18" charset="0"/>
                        </a:rPr>
                        <m:t> </m:t>
                      </m:r>
                      <m:r>
                        <a:rPr lang="en-US" sz="2200" i="1">
                          <a:latin typeface="Cambria Math" panose="02040503050406030204" pitchFamily="18" charset="0"/>
                        </a:rPr>
                        <m:t>𝐵𝑎𝑛𝑑</m:t>
                      </m:r>
                      <m:r>
                        <a:rPr lang="en-US" sz="2200" i="1">
                          <a:latin typeface="Cambria Math" panose="02040503050406030204" pitchFamily="18" charset="0"/>
                        </a:rPr>
                        <m:t>=</m:t>
                      </m:r>
                      <m:r>
                        <a:rPr lang="en-US" sz="2200" i="1">
                          <a:latin typeface="Cambria Math" panose="02040503050406030204" pitchFamily="18" charset="0"/>
                        </a:rPr>
                        <m:t>𝑆𝑀</m:t>
                      </m:r>
                      <m:sSub>
                        <m:sSubPr>
                          <m:ctrlPr>
                            <a:rPr lang="en-US" sz="2200" i="1">
                              <a:latin typeface="Cambria Math" panose="02040503050406030204" pitchFamily="18" charset="0"/>
                            </a:rPr>
                          </m:ctrlPr>
                        </m:sSubPr>
                        <m:e>
                          <m:r>
                            <a:rPr lang="en-US" sz="2200" i="1">
                              <a:latin typeface="Cambria Math" panose="02040503050406030204" pitchFamily="18" charset="0"/>
                            </a:rPr>
                            <m:t>𝐴</m:t>
                          </m:r>
                        </m:e>
                        <m:sub>
                          <m:r>
                            <a:rPr lang="en-US" sz="2200" i="1">
                              <a:latin typeface="Cambria Math" panose="02040503050406030204" pitchFamily="18" charset="0"/>
                            </a:rPr>
                            <m:t>20</m:t>
                          </m:r>
                        </m:sub>
                      </m:sSub>
                      <m:r>
                        <a:rPr lang="en-US" sz="2200" b="0" i="1">
                          <a:latin typeface="Cambria Math" panose="02040503050406030204" pitchFamily="18" charset="0"/>
                        </a:rPr>
                        <m:t>−</m:t>
                      </m:r>
                      <m:r>
                        <a:rPr lang="en-US" sz="2200" i="1">
                          <a:latin typeface="Cambria Math" panose="02040503050406030204" pitchFamily="18" charset="0"/>
                        </a:rPr>
                        <m:t>2∗</m:t>
                      </m:r>
                      <m:r>
                        <a:rPr lang="en-US" sz="2200" i="1">
                          <a:latin typeface="Cambria Math" panose="02040503050406030204" pitchFamily="18" charset="0"/>
                        </a:rPr>
                        <m:t>𝑆𝑇</m:t>
                      </m:r>
                      <m:sSub>
                        <m:sSubPr>
                          <m:ctrlPr>
                            <a:rPr lang="en-US" sz="2200" i="1">
                              <a:latin typeface="Cambria Math" panose="02040503050406030204" pitchFamily="18" charset="0"/>
                            </a:rPr>
                          </m:ctrlPr>
                        </m:sSubPr>
                        <m:e>
                          <m:r>
                            <a:rPr lang="en-US" sz="2200" i="1">
                              <a:latin typeface="Cambria Math" panose="02040503050406030204" pitchFamily="18" charset="0"/>
                            </a:rPr>
                            <m:t>𝐷</m:t>
                          </m:r>
                        </m:e>
                        <m:sub>
                          <m:r>
                            <a:rPr lang="en-US" sz="2200" i="1">
                              <a:latin typeface="Cambria Math" panose="02040503050406030204" pitchFamily="18" charset="0"/>
                            </a:rPr>
                            <m:t>20</m:t>
                          </m:r>
                        </m:sub>
                      </m:sSub>
                    </m:oMath>
                  </m:oMathPara>
                </a14:m>
                <a:endParaRPr lang="en-US" sz="2200"/>
              </a:p>
              <a:p>
                <a:pPr marL="457200" lvl="1" indent="0">
                  <a:buNone/>
                </a:pPr>
                <a:endParaRPr lang="en-US" sz="2200" b="0"/>
              </a:p>
              <a:p>
                <a:pPr marL="457200" lvl="1" indent="0">
                  <a:buNone/>
                </a:pPr>
                <a:endParaRPr lang="en-US" sz="2200"/>
              </a:p>
            </p:txBody>
          </p:sp>
        </mc:Choice>
        <mc:Fallback xmlns="">
          <p:sp>
            <p:nvSpPr>
              <p:cNvPr id="3" name="Content Placeholder 2">
                <a:extLst>
                  <a:ext uri="{FF2B5EF4-FFF2-40B4-BE49-F238E27FC236}">
                    <a16:creationId xmlns:a16="http://schemas.microsoft.com/office/drawing/2014/main" id="{388D82BB-5AEF-49B6-AEA5-BB64410286DC}"/>
                  </a:ext>
                </a:extLst>
              </p:cNvPr>
              <p:cNvSpPr>
                <a:spLocks noGrp="1" noRot="1" noChangeAspect="1" noMove="1" noResize="1" noEditPoints="1" noAdjustHandles="1" noChangeArrowheads="1" noChangeShapeType="1" noTextEdit="1"/>
              </p:cNvSpPr>
              <p:nvPr>
                <p:ph idx="1"/>
              </p:nvPr>
            </p:nvSpPr>
            <p:spPr>
              <a:xfrm>
                <a:off x="4976031" y="963877"/>
                <a:ext cx="6377769" cy="4930246"/>
              </a:xfrm>
              <a:blipFill>
                <a:blip r:embed="rId2"/>
                <a:stretch>
                  <a:fillRect l="-1051" t="-5315" r="-1433"/>
                </a:stretch>
              </a:blipFill>
            </p:spPr>
            <p:txBody>
              <a:bodyPr/>
              <a:lstStyle/>
              <a:p>
                <a:r>
                  <a:rPr lang="en-US">
                    <a:noFill/>
                  </a:rPr>
                  <a:t> </a:t>
                </a:r>
              </a:p>
            </p:txBody>
          </p:sp>
        </mc:Fallback>
      </mc:AlternateContent>
    </p:spTree>
    <p:extLst>
      <p:ext uri="{BB962C8B-B14F-4D97-AF65-F5344CB8AC3E}">
        <p14:creationId xmlns:p14="http://schemas.microsoft.com/office/powerpoint/2010/main" val="3178685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41C903-134E-4E78-9B28-4FDCFD493FE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Bollinger Bands</a:t>
            </a:r>
          </a:p>
        </p:txBody>
      </p:sp>
      <p:sp>
        <p:nvSpPr>
          <p:cNvPr id="5" name="TextBox 4">
            <a:extLst>
              <a:ext uri="{FF2B5EF4-FFF2-40B4-BE49-F238E27FC236}">
                <a16:creationId xmlns:a16="http://schemas.microsoft.com/office/drawing/2014/main" id="{595A593F-75B8-4382-8AD2-A3997A0C0E3D}"/>
              </a:ext>
            </a:extLst>
          </p:cNvPr>
          <p:cNvSpPr txBox="1"/>
          <p:nvPr/>
        </p:nvSpPr>
        <p:spPr>
          <a:xfrm>
            <a:off x="1524000" y="1525638"/>
            <a:ext cx="9144000" cy="420001"/>
          </a:xfrm>
          <a:prstGeom prst="rect">
            <a:avLst/>
          </a:prstGeom>
        </p:spPr>
        <p:txBody>
          <a:bodyPr vert="horz" lIns="91440" tIns="45720" rIns="91440" bIns="45720" rtlCol="0">
            <a:normAutofit/>
          </a:bodyPr>
          <a:lstStyle/>
          <a:p>
            <a:pPr algn="ctr">
              <a:lnSpc>
                <a:spcPct val="90000"/>
              </a:lnSpc>
              <a:spcBef>
                <a:spcPts val="1000"/>
              </a:spcBef>
            </a:pPr>
            <a:r>
              <a:rPr lang="en-US" sz="2000" kern="1200" dirty="0">
                <a:solidFill>
                  <a:srgbClr val="32DEFF"/>
                </a:solidFill>
                <a:latin typeface="+mn-lt"/>
                <a:ea typeface="+mn-ea"/>
                <a:cs typeface="+mn-cs"/>
              </a:rPr>
              <a:t>Courtesy: Google Images</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bollinger bands">
            <a:extLst>
              <a:ext uri="{FF2B5EF4-FFF2-40B4-BE49-F238E27FC236}">
                <a16:creationId xmlns:a16="http://schemas.microsoft.com/office/drawing/2014/main" id="{70357E49-BD1F-4391-A27A-3E7FD54FA2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0341" y="2509911"/>
            <a:ext cx="6396219"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534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D54B57-0E89-444B-962F-361A49F978CB}"/>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r"/>
            <a:r>
              <a:rPr lang="en-US" sz="3200" kern="1200" dirty="0">
                <a:solidFill>
                  <a:srgbClr val="FFFFFF"/>
                </a:solidFill>
                <a:latin typeface="+mj-lt"/>
                <a:ea typeface="+mj-ea"/>
                <a:cs typeface="+mj-cs"/>
              </a:rPr>
              <a:t>The 20 Features taken into consideration are…</a:t>
            </a:r>
          </a:p>
        </p:txBody>
      </p:sp>
      <p:sp>
        <p:nvSpPr>
          <p:cNvPr id="3" name="Content Placeholder 2">
            <a:extLst>
              <a:ext uri="{FF2B5EF4-FFF2-40B4-BE49-F238E27FC236}">
                <a16:creationId xmlns:a16="http://schemas.microsoft.com/office/drawing/2014/main" id="{9BA33016-5D73-460A-97A2-7EE0E53BCA83}"/>
              </a:ext>
            </a:extLst>
          </p:cNvPr>
          <p:cNvSpPr>
            <a:spLocks noGrp="1"/>
          </p:cNvSpPr>
          <p:nvPr>
            <p:ph idx="1"/>
          </p:nvPr>
        </p:nvSpPr>
        <p:spPr>
          <a:xfrm>
            <a:off x="4547698" y="838986"/>
            <a:ext cx="3421958" cy="5270809"/>
          </a:xfrm>
        </p:spPr>
        <p:txBody>
          <a:bodyPr vert="horz" lIns="91440" tIns="45720" rIns="91440" bIns="45720" rtlCol="0">
            <a:normAutofit/>
          </a:bodyPr>
          <a:lstStyle/>
          <a:p>
            <a:pPr marL="514350" lvl="0"/>
            <a:r>
              <a:rPr lang="en-US" sz="2000" dirty="0"/>
              <a:t>Open</a:t>
            </a:r>
          </a:p>
          <a:p>
            <a:pPr marL="514350" lvl="0"/>
            <a:r>
              <a:rPr lang="en-US" sz="2000" dirty="0"/>
              <a:t>Close</a:t>
            </a:r>
          </a:p>
          <a:p>
            <a:pPr marL="514350" lvl="0"/>
            <a:r>
              <a:rPr lang="en-US" sz="2000" dirty="0"/>
              <a:t>High</a:t>
            </a:r>
          </a:p>
          <a:p>
            <a:pPr marL="514350" lvl="0"/>
            <a:r>
              <a:rPr lang="en-US" sz="2000" dirty="0"/>
              <a:t>Low</a:t>
            </a:r>
          </a:p>
          <a:p>
            <a:pPr marL="514350" lvl="0"/>
            <a:r>
              <a:rPr lang="en-US" sz="2000" dirty="0"/>
              <a:t>Volume</a:t>
            </a:r>
          </a:p>
          <a:p>
            <a:pPr marL="514350" lvl="0"/>
            <a:r>
              <a:rPr lang="en-US" sz="2000" dirty="0"/>
              <a:t>Number of trades</a:t>
            </a:r>
          </a:p>
          <a:p>
            <a:pPr marL="514350" lvl="0"/>
            <a:r>
              <a:rPr lang="en-US" sz="2000" dirty="0"/>
              <a:t>Weighted Average Price</a:t>
            </a:r>
          </a:p>
          <a:p>
            <a:pPr marL="514350" lvl="0"/>
            <a:r>
              <a:rPr lang="en-US" sz="2000" dirty="0"/>
              <a:t>Volatility</a:t>
            </a:r>
          </a:p>
          <a:p>
            <a:pPr marL="514350" lvl="0"/>
            <a:r>
              <a:rPr lang="en-US" sz="2000" dirty="0"/>
              <a:t>Percentage Change</a:t>
            </a:r>
          </a:p>
          <a:p>
            <a:pPr marL="514350" lvl="0"/>
            <a:r>
              <a:rPr lang="en-US" sz="2000" dirty="0"/>
              <a:t>FFT with frequency 10 Hz</a:t>
            </a:r>
          </a:p>
          <a:p>
            <a:pPr marL="514350"/>
            <a:r>
              <a:rPr lang="en-US" sz="2000" dirty="0"/>
              <a:t>FFT with frequency 20 Hz</a:t>
            </a:r>
          </a:p>
          <a:p>
            <a:pPr marL="514350"/>
            <a:r>
              <a:rPr lang="en-US" sz="2000" dirty="0"/>
              <a:t>FFT with frequency 50 Hz</a:t>
            </a:r>
          </a:p>
          <a:p>
            <a:pPr marL="514350" lvl="0"/>
            <a:endParaRPr lang="en-US" sz="2000" dirty="0"/>
          </a:p>
          <a:p>
            <a:pPr marL="0" lvl="0" indent="0">
              <a:buNone/>
            </a:pPr>
            <a:endParaRPr lang="en-US" sz="2000" dirty="0"/>
          </a:p>
        </p:txBody>
      </p:sp>
      <p:sp>
        <p:nvSpPr>
          <p:cNvPr id="5" name="TextBox 4">
            <a:extLst>
              <a:ext uri="{FF2B5EF4-FFF2-40B4-BE49-F238E27FC236}">
                <a16:creationId xmlns:a16="http://schemas.microsoft.com/office/drawing/2014/main" id="{E4704E77-724B-4C18-B92E-B1F13E7A5C50}"/>
              </a:ext>
            </a:extLst>
          </p:cNvPr>
          <p:cNvSpPr txBox="1"/>
          <p:nvPr/>
        </p:nvSpPr>
        <p:spPr>
          <a:xfrm>
            <a:off x="8289696" y="838986"/>
            <a:ext cx="3421957" cy="5270809"/>
          </a:xfrm>
          <a:prstGeom prst="rect">
            <a:avLst/>
          </a:prstGeom>
        </p:spPr>
        <p:txBody>
          <a:bodyPr vert="horz" lIns="91440" tIns="45720" rIns="91440" bIns="45720" rtlCol="0">
            <a:normAutofit/>
          </a:bodyPr>
          <a:lstStyle/>
          <a:p>
            <a:pPr marL="342900" lvl="0" indent="-228600">
              <a:lnSpc>
                <a:spcPct val="90000"/>
              </a:lnSpc>
              <a:spcAft>
                <a:spcPts val="600"/>
              </a:spcAft>
              <a:buFont typeface="Arial" panose="020B0604020202020204" pitchFamily="34" charset="0"/>
              <a:buChar char="•"/>
            </a:pPr>
            <a:r>
              <a:rPr lang="en-US" sz="2000"/>
              <a:t>Moving Average of the 1-day-period</a:t>
            </a:r>
          </a:p>
          <a:p>
            <a:pPr marL="342900" lvl="0" indent="-228600">
              <a:lnSpc>
                <a:spcPct val="90000"/>
              </a:lnSpc>
              <a:spcAft>
                <a:spcPts val="600"/>
              </a:spcAft>
              <a:buFont typeface="Arial" panose="020B0604020202020204" pitchFamily="34" charset="0"/>
              <a:buChar char="•"/>
            </a:pPr>
            <a:r>
              <a:rPr lang="en-US" sz="2000"/>
              <a:t>Moving Average of the 3-day-period</a:t>
            </a:r>
          </a:p>
          <a:p>
            <a:pPr marL="342900" lvl="0" indent="-228600">
              <a:lnSpc>
                <a:spcPct val="90000"/>
              </a:lnSpc>
              <a:spcAft>
                <a:spcPts val="600"/>
              </a:spcAft>
              <a:buFont typeface="Arial" panose="020B0604020202020204" pitchFamily="34" charset="0"/>
              <a:buChar char="•"/>
            </a:pPr>
            <a:r>
              <a:rPr lang="en-US" sz="2000"/>
              <a:t>Moving Average of the 7-day period</a:t>
            </a:r>
          </a:p>
          <a:p>
            <a:pPr marL="342900" lvl="0" indent="-228600">
              <a:lnSpc>
                <a:spcPct val="90000"/>
              </a:lnSpc>
              <a:spcAft>
                <a:spcPts val="600"/>
              </a:spcAft>
              <a:buFont typeface="Arial" panose="020B0604020202020204" pitchFamily="34" charset="0"/>
              <a:buChar char="•"/>
            </a:pPr>
            <a:r>
              <a:rPr lang="en-US" sz="2000"/>
              <a:t>MACD</a:t>
            </a:r>
          </a:p>
          <a:p>
            <a:pPr marL="342900" lvl="0" indent="-228600">
              <a:lnSpc>
                <a:spcPct val="90000"/>
              </a:lnSpc>
              <a:spcAft>
                <a:spcPts val="600"/>
              </a:spcAft>
              <a:buFont typeface="Arial" panose="020B0604020202020204" pitchFamily="34" charset="0"/>
              <a:buChar char="•"/>
            </a:pPr>
            <a:r>
              <a:rPr lang="en-US" sz="2000"/>
              <a:t>Upper Bollinger Band</a:t>
            </a:r>
          </a:p>
          <a:p>
            <a:pPr marL="342900" lvl="0" indent="-228600">
              <a:lnSpc>
                <a:spcPct val="90000"/>
              </a:lnSpc>
              <a:spcAft>
                <a:spcPts val="600"/>
              </a:spcAft>
              <a:buFont typeface="Arial" panose="020B0604020202020204" pitchFamily="34" charset="0"/>
              <a:buChar char="•"/>
            </a:pPr>
            <a:r>
              <a:rPr lang="en-US" sz="2000"/>
              <a:t>Lower Bollinger Band</a:t>
            </a:r>
          </a:p>
          <a:p>
            <a:pPr marL="342900" lvl="0" indent="-228600">
              <a:lnSpc>
                <a:spcPct val="90000"/>
              </a:lnSpc>
              <a:spcAft>
                <a:spcPts val="600"/>
              </a:spcAft>
              <a:buFont typeface="Arial" panose="020B0604020202020204" pitchFamily="34" charset="0"/>
              <a:buChar char="•"/>
            </a:pPr>
            <a:r>
              <a:rPr lang="en-US" sz="2000"/>
              <a:t>Exponential Moving Average with Center of Mass as 0.5</a:t>
            </a:r>
          </a:p>
          <a:p>
            <a:pPr marL="342900" lvl="0" indent="-228600">
              <a:lnSpc>
                <a:spcPct val="90000"/>
              </a:lnSpc>
              <a:spcAft>
                <a:spcPts val="600"/>
              </a:spcAft>
              <a:buFont typeface="Arial" panose="020B0604020202020204" pitchFamily="34" charset="0"/>
              <a:buChar char="•"/>
            </a:pPr>
            <a:r>
              <a:rPr lang="en-US" sz="2000"/>
              <a:t>Exponential Moving Average with Center of Mass as 0.25</a:t>
            </a:r>
            <a:endParaRPr lang="en-US" sz="2000" dirty="0"/>
          </a:p>
        </p:txBody>
      </p:sp>
    </p:spTree>
    <p:extLst>
      <p:ext uri="{BB962C8B-B14F-4D97-AF65-F5344CB8AC3E}">
        <p14:creationId xmlns:p14="http://schemas.microsoft.com/office/powerpoint/2010/main" val="264370727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0F410-6BA1-49EB-9EF9-7156C602486C}"/>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a:solidFill>
                  <a:schemeClr val="bg1"/>
                </a:solidFill>
                <a:latin typeface="+mj-lt"/>
                <a:ea typeface="+mj-ea"/>
                <a:cs typeface="+mj-cs"/>
              </a:rPr>
              <a:t>Concepts</a:t>
            </a:r>
          </a:p>
        </p:txBody>
      </p:sp>
      <p:sp>
        <p:nvSpPr>
          <p:cNvPr id="19" name="Freeform: Shape 18">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Graphic 13" descr="Light Bulb and Gear">
            <a:extLst>
              <a:ext uri="{FF2B5EF4-FFF2-40B4-BE49-F238E27FC236}">
                <a16:creationId xmlns:a16="http://schemas.microsoft.com/office/drawing/2014/main" id="{7FEB6E4F-F51E-46C5-8B0B-FF3102B0EA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3202098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82AA55-0CF0-4239-B4E6-212679AA2FE5}"/>
              </a:ext>
            </a:extLst>
          </p:cNvPr>
          <p:cNvSpPr>
            <a:spLocks noGrp="1"/>
          </p:cNvSpPr>
          <p:nvPr>
            <p:ph type="title"/>
          </p:nvPr>
        </p:nvSpPr>
        <p:spPr>
          <a:xfrm>
            <a:off x="863029" y="1012004"/>
            <a:ext cx="3416158" cy="4795408"/>
          </a:xfrm>
        </p:spPr>
        <p:txBody>
          <a:bodyPr>
            <a:normAutofit/>
          </a:bodyPr>
          <a:lstStyle/>
          <a:p>
            <a:r>
              <a:rPr lang="en-US">
                <a:solidFill>
                  <a:srgbClr val="FFFFFF"/>
                </a:solidFill>
              </a:rPr>
              <a:t>Long Short-Term Memory (LSTM)</a:t>
            </a:r>
          </a:p>
        </p:txBody>
      </p:sp>
      <p:graphicFrame>
        <p:nvGraphicFramePr>
          <p:cNvPr id="5" name="Content Placeholder 2">
            <a:extLst>
              <a:ext uri="{FF2B5EF4-FFF2-40B4-BE49-F238E27FC236}">
                <a16:creationId xmlns:a16="http://schemas.microsoft.com/office/drawing/2014/main" id="{00CD7DD4-AACD-430D-A242-BD76EA721F6B}"/>
              </a:ext>
            </a:extLst>
          </p:cNvPr>
          <p:cNvGraphicFramePr>
            <a:graphicFrameLocks noGrp="1"/>
          </p:cNvGraphicFramePr>
          <p:nvPr>
            <p:ph idx="1"/>
            <p:extLst>
              <p:ext uri="{D42A27DB-BD31-4B8C-83A1-F6EECF244321}">
                <p14:modId xmlns:p14="http://schemas.microsoft.com/office/powerpoint/2010/main" val="324183102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1956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64C578-6948-4823-81C8-BE334C76772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LSTM Cell</a:t>
            </a:r>
          </a:p>
        </p:txBody>
      </p:sp>
      <p:sp>
        <p:nvSpPr>
          <p:cNvPr id="10" name="TextBox 9">
            <a:extLst>
              <a:ext uri="{FF2B5EF4-FFF2-40B4-BE49-F238E27FC236}">
                <a16:creationId xmlns:a16="http://schemas.microsoft.com/office/drawing/2014/main" id="{EA228DC6-F0F7-452B-9C40-9856058CE5F1}"/>
              </a:ext>
            </a:extLst>
          </p:cNvPr>
          <p:cNvSpPr txBox="1"/>
          <p:nvPr/>
        </p:nvSpPr>
        <p:spPr>
          <a:xfrm>
            <a:off x="1524000" y="1525638"/>
            <a:ext cx="9144000" cy="420001"/>
          </a:xfrm>
          <a:prstGeom prst="rect">
            <a:avLst/>
          </a:prstGeom>
        </p:spPr>
        <p:txBody>
          <a:bodyPr vert="horz" lIns="91440" tIns="45720" rIns="91440" bIns="45720" rtlCol="0">
            <a:normAutofit/>
          </a:bodyPr>
          <a:lstStyle/>
          <a:p>
            <a:pPr algn="ctr">
              <a:lnSpc>
                <a:spcPct val="90000"/>
              </a:lnSpc>
              <a:spcBef>
                <a:spcPts val="1000"/>
              </a:spcBef>
            </a:pPr>
            <a:r>
              <a:rPr lang="en-US" sz="2000" kern="1200" dirty="0">
                <a:solidFill>
                  <a:srgbClr val="FD9656"/>
                </a:solidFill>
                <a:latin typeface="+mn-lt"/>
                <a:ea typeface="+mn-ea"/>
                <a:cs typeface="+mn-cs"/>
              </a:rPr>
              <a:t>Courtesy: Wikipedia</a:t>
            </a: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https://upload.wikimedia.org/wikipedia/commons/3/3b/The_LSTM_cell.png">
            <a:extLst>
              <a:ext uri="{FF2B5EF4-FFF2-40B4-BE49-F238E27FC236}">
                <a16:creationId xmlns:a16="http://schemas.microsoft.com/office/drawing/2014/main" id="{678DC4D4-91DE-408C-B7CA-D864F707CFE3}"/>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016819" y="2509911"/>
            <a:ext cx="6103262" cy="3997637"/>
          </a:xfrm>
          <a:prstGeom prst="rect">
            <a:avLst/>
          </a:prstGeom>
          <a:noFill/>
        </p:spPr>
      </p:pic>
    </p:spTree>
    <p:extLst>
      <p:ext uri="{BB962C8B-B14F-4D97-AF65-F5344CB8AC3E}">
        <p14:creationId xmlns:p14="http://schemas.microsoft.com/office/powerpoint/2010/main" val="2348976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E2FB9-2B66-4844-93B7-76E79A77F5FF}"/>
              </a:ext>
            </a:extLst>
          </p:cNvPr>
          <p:cNvSpPr>
            <a:spLocks noGrp="1"/>
          </p:cNvSpPr>
          <p:nvPr>
            <p:ph type="title"/>
          </p:nvPr>
        </p:nvSpPr>
        <p:spPr>
          <a:xfrm>
            <a:off x="863029" y="1012004"/>
            <a:ext cx="3416158" cy="4795408"/>
          </a:xfrm>
        </p:spPr>
        <p:txBody>
          <a:bodyPr>
            <a:normAutofit/>
          </a:bodyPr>
          <a:lstStyle/>
          <a:p>
            <a:r>
              <a:rPr lang="en-US">
                <a:solidFill>
                  <a:srgbClr val="FFFFFF"/>
                </a:solidFill>
              </a:rPr>
              <a:t>Committee Members</a:t>
            </a:r>
          </a:p>
        </p:txBody>
      </p:sp>
      <p:graphicFrame>
        <p:nvGraphicFramePr>
          <p:cNvPr id="13" name="Content Placeholder 2">
            <a:extLst>
              <a:ext uri="{FF2B5EF4-FFF2-40B4-BE49-F238E27FC236}">
                <a16:creationId xmlns:a16="http://schemas.microsoft.com/office/drawing/2014/main" id="{4A961740-BC2B-4ADB-83BE-B787F9281C4B}"/>
              </a:ext>
            </a:extLst>
          </p:cNvPr>
          <p:cNvGraphicFramePr>
            <a:graphicFrameLocks noGrp="1"/>
          </p:cNvGraphicFramePr>
          <p:nvPr>
            <p:ph idx="1"/>
            <p:extLst>
              <p:ext uri="{D42A27DB-BD31-4B8C-83A1-F6EECF244321}">
                <p14:modId xmlns:p14="http://schemas.microsoft.com/office/powerpoint/2010/main" val="354174874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717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23931B-E579-49E9-87CF-6686592D44E0}"/>
              </a:ext>
            </a:extLst>
          </p:cNvPr>
          <p:cNvSpPr>
            <a:spLocks noGrp="1"/>
          </p:cNvSpPr>
          <p:nvPr>
            <p:ph type="title"/>
          </p:nvPr>
        </p:nvSpPr>
        <p:spPr>
          <a:xfrm>
            <a:off x="863029" y="1012004"/>
            <a:ext cx="3416158" cy="4795408"/>
          </a:xfrm>
        </p:spPr>
        <p:txBody>
          <a:bodyPr>
            <a:normAutofit/>
          </a:bodyPr>
          <a:lstStyle/>
          <a:p>
            <a:r>
              <a:rPr lang="en-US" sz="3400">
                <a:solidFill>
                  <a:srgbClr val="FFFFFF"/>
                </a:solidFill>
              </a:rPr>
              <a:t>Convolutional Neural Networks (CNNs/ConvNets)</a:t>
            </a:r>
          </a:p>
        </p:txBody>
      </p:sp>
      <p:graphicFrame>
        <p:nvGraphicFramePr>
          <p:cNvPr id="5" name="Content Placeholder 2">
            <a:extLst>
              <a:ext uri="{FF2B5EF4-FFF2-40B4-BE49-F238E27FC236}">
                <a16:creationId xmlns:a16="http://schemas.microsoft.com/office/drawing/2014/main" id="{B7E7F3DC-331F-4223-AB1F-E1C04E785C1B}"/>
              </a:ext>
            </a:extLst>
          </p:cNvPr>
          <p:cNvGraphicFramePr>
            <a:graphicFrameLocks noGrp="1"/>
          </p:cNvGraphicFramePr>
          <p:nvPr>
            <p:ph idx="1"/>
            <p:extLst>
              <p:ext uri="{D42A27DB-BD31-4B8C-83A1-F6EECF244321}">
                <p14:modId xmlns:p14="http://schemas.microsoft.com/office/powerpoint/2010/main" val="22063692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6019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2B3875-AF52-4902-B2F6-8D29BFE700A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CNN Example</a:t>
            </a:r>
          </a:p>
        </p:txBody>
      </p:sp>
      <p:sp>
        <p:nvSpPr>
          <p:cNvPr id="5" name="TextBox 4">
            <a:extLst>
              <a:ext uri="{FF2B5EF4-FFF2-40B4-BE49-F238E27FC236}">
                <a16:creationId xmlns:a16="http://schemas.microsoft.com/office/drawing/2014/main" id="{32E4DB01-94D2-469D-9D74-76EC47DB78DD}"/>
              </a:ext>
            </a:extLst>
          </p:cNvPr>
          <p:cNvSpPr txBox="1"/>
          <p:nvPr/>
        </p:nvSpPr>
        <p:spPr>
          <a:xfrm>
            <a:off x="1524000" y="1525638"/>
            <a:ext cx="9144000" cy="420001"/>
          </a:xfrm>
          <a:prstGeom prst="rect">
            <a:avLst/>
          </a:prstGeom>
        </p:spPr>
        <p:txBody>
          <a:bodyPr vert="horz" lIns="91440" tIns="45720" rIns="91440" bIns="45720" rtlCol="0">
            <a:normAutofit/>
          </a:bodyPr>
          <a:lstStyle/>
          <a:p>
            <a:pPr algn="ctr">
              <a:lnSpc>
                <a:spcPct val="90000"/>
              </a:lnSpc>
              <a:spcBef>
                <a:spcPts val="1000"/>
              </a:spcBef>
            </a:pPr>
            <a:r>
              <a:rPr lang="en-US" sz="2000" kern="1200" dirty="0">
                <a:solidFill>
                  <a:srgbClr val="4193CA"/>
                </a:solidFill>
                <a:latin typeface="+mn-lt"/>
                <a:ea typeface="+mn-ea"/>
                <a:cs typeface="+mn-cs"/>
              </a:rPr>
              <a:t>Courtesy: Google Images</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314" name="Picture 2" descr="Image result for convolutional neural network">
            <a:extLst>
              <a:ext uri="{FF2B5EF4-FFF2-40B4-BE49-F238E27FC236}">
                <a16:creationId xmlns:a16="http://schemas.microsoft.com/office/drawing/2014/main" id="{038AC8D3-AB1C-4B5E-9F5E-7CCD4FA36F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2568641"/>
            <a:ext cx="11496821" cy="388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482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1FA493-78E3-46BE-BEC4-6D121714F219}"/>
              </a:ext>
            </a:extLst>
          </p:cNvPr>
          <p:cNvSpPr>
            <a:spLocks noGrp="1"/>
          </p:cNvSpPr>
          <p:nvPr>
            <p:ph type="title"/>
          </p:nvPr>
        </p:nvSpPr>
        <p:spPr>
          <a:xfrm>
            <a:off x="863029" y="1012004"/>
            <a:ext cx="3416158" cy="4795408"/>
          </a:xfrm>
        </p:spPr>
        <p:txBody>
          <a:bodyPr>
            <a:normAutofit/>
          </a:bodyPr>
          <a:lstStyle/>
          <a:p>
            <a:r>
              <a:rPr lang="en-US">
                <a:solidFill>
                  <a:srgbClr val="FFFFFF"/>
                </a:solidFill>
              </a:rPr>
              <a:t>Convolutional LSTMs (ConvLSTMs)</a:t>
            </a:r>
          </a:p>
        </p:txBody>
      </p:sp>
      <p:graphicFrame>
        <p:nvGraphicFramePr>
          <p:cNvPr id="5" name="Content Placeholder 2">
            <a:extLst>
              <a:ext uri="{FF2B5EF4-FFF2-40B4-BE49-F238E27FC236}">
                <a16:creationId xmlns:a16="http://schemas.microsoft.com/office/drawing/2014/main" id="{7C454F0A-DEB5-4EFE-887B-B5C356E2E5F9}"/>
              </a:ext>
            </a:extLst>
          </p:cNvPr>
          <p:cNvGraphicFramePr>
            <a:graphicFrameLocks noGrp="1"/>
          </p:cNvGraphicFramePr>
          <p:nvPr>
            <p:ph idx="1"/>
            <p:extLst>
              <p:ext uri="{D42A27DB-BD31-4B8C-83A1-F6EECF244321}">
                <p14:modId xmlns:p14="http://schemas.microsoft.com/office/powerpoint/2010/main" val="206517666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8442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A5FEC7-F421-4316-9825-D3E16AC70D8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ConvLSTM Example</a:t>
            </a:r>
          </a:p>
        </p:txBody>
      </p:sp>
      <p:sp>
        <p:nvSpPr>
          <p:cNvPr id="5" name="TextBox 4">
            <a:extLst>
              <a:ext uri="{FF2B5EF4-FFF2-40B4-BE49-F238E27FC236}">
                <a16:creationId xmlns:a16="http://schemas.microsoft.com/office/drawing/2014/main" id="{EC4D7A9B-DE12-418A-B9F6-61B97400BD48}"/>
              </a:ext>
            </a:extLst>
          </p:cNvPr>
          <p:cNvSpPr txBox="1"/>
          <p:nvPr/>
        </p:nvSpPr>
        <p:spPr>
          <a:xfrm>
            <a:off x="1524000" y="1525638"/>
            <a:ext cx="9144000" cy="420001"/>
          </a:xfrm>
          <a:prstGeom prst="rect">
            <a:avLst/>
          </a:prstGeom>
        </p:spPr>
        <p:txBody>
          <a:bodyPr vert="horz" lIns="91440" tIns="45720" rIns="91440" bIns="45720" rtlCol="0">
            <a:normAutofit/>
          </a:bodyPr>
          <a:lstStyle/>
          <a:p>
            <a:pPr algn="ctr">
              <a:lnSpc>
                <a:spcPct val="90000"/>
              </a:lnSpc>
              <a:spcBef>
                <a:spcPts val="1000"/>
              </a:spcBef>
            </a:pPr>
            <a:r>
              <a:rPr lang="en-US" sz="2000" kern="1200" dirty="0">
                <a:solidFill>
                  <a:srgbClr val="468CDE"/>
                </a:solidFill>
                <a:latin typeface="+mn-lt"/>
                <a:ea typeface="+mn-ea"/>
                <a:cs typeface="+mn-cs"/>
              </a:rPr>
              <a:t>Courtesy: Google Images</a:t>
            </a:r>
          </a:p>
        </p:txBody>
      </p:sp>
      <p:cxnSp>
        <p:nvCxnSpPr>
          <p:cNvPr id="137" name="Straight Connector 1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6386" name="Picture 2" descr="Image result for convolutional lstm">
            <a:extLst>
              <a:ext uri="{FF2B5EF4-FFF2-40B4-BE49-F238E27FC236}">
                <a16:creationId xmlns:a16="http://schemas.microsoft.com/office/drawing/2014/main" id="{E757952F-003B-4AC4-8886-88A47FBA30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9230" y="2509911"/>
            <a:ext cx="8158441"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594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6D05C8-37A1-4CB0-B1A5-173D47A242F9}"/>
              </a:ext>
            </a:extLst>
          </p:cNvPr>
          <p:cNvSpPr>
            <a:spLocks noGrp="1"/>
          </p:cNvSpPr>
          <p:nvPr>
            <p:ph type="title"/>
          </p:nvPr>
        </p:nvSpPr>
        <p:spPr>
          <a:xfrm>
            <a:off x="863029" y="1012004"/>
            <a:ext cx="3416158" cy="4795408"/>
          </a:xfrm>
        </p:spPr>
        <p:txBody>
          <a:bodyPr>
            <a:normAutofit/>
          </a:bodyPr>
          <a:lstStyle/>
          <a:p>
            <a:r>
              <a:rPr lang="en-US">
                <a:solidFill>
                  <a:srgbClr val="FFFFFF"/>
                </a:solidFill>
              </a:rPr>
              <a:t>Dropout</a:t>
            </a:r>
          </a:p>
        </p:txBody>
      </p:sp>
      <p:graphicFrame>
        <p:nvGraphicFramePr>
          <p:cNvPr id="5" name="Content Placeholder 2">
            <a:extLst>
              <a:ext uri="{FF2B5EF4-FFF2-40B4-BE49-F238E27FC236}">
                <a16:creationId xmlns:a16="http://schemas.microsoft.com/office/drawing/2014/main" id="{429670D7-1E7F-491D-A665-C3947F8C72AC}"/>
              </a:ext>
            </a:extLst>
          </p:cNvPr>
          <p:cNvGraphicFramePr>
            <a:graphicFrameLocks noGrp="1"/>
          </p:cNvGraphicFramePr>
          <p:nvPr>
            <p:ph idx="1"/>
            <p:extLst>
              <p:ext uri="{D42A27DB-BD31-4B8C-83A1-F6EECF244321}">
                <p14:modId xmlns:p14="http://schemas.microsoft.com/office/powerpoint/2010/main" val="4734267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52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872BD4-79B9-4152-BCDF-51600382EB49}"/>
              </a:ext>
            </a:extLst>
          </p:cNvPr>
          <p:cNvSpPr>
            <a:spLocks noGrp="1"/>
          </p:cNvSpPr>
          <p:nvPr>
            <p:ph type="title"/>
          </p:nvPr>
        </p:nvSpPr>
        <p:spPr>
          <a:xfrm>
            <a:off x="863029" y="1012004"/>
            <a:ext cx="3416158" cy="4795408"/>
          </a:xfrm>
        </p:spPr>
        <p:txBody>
          <a:bodyPr>
            <a:normAutofit/>
          </a:bodyPr>
          <a:lstStyle/>
          <a:p>
            <a:r>
              <a:rPr lang="en-US">
                <a:solidFill>
                  <a:srgbClr val="FFFFFF"/>
                </a:solidFill>
              </a:rPr>
              <a:t>Batch Normalization</a:t>
            </a:r>
          </a:p>
        </p:txBody>
      </p:sp>
      <p:graphicFrame>
        <p:nvGraphicFramePr>
          <p:cNvPr id="5" name="Content Placeholder 2">
            <a:extLst>
              <a:ext uri="{FF2B5EF4-FFF2-40B4-BE49-F238E27FC236}">
                <a16:creationId xmlns:a16="http://schemas.microsoft.com/office/drawing/2014/main" id="{EB558722-4410-463D-9C90-790CD320C799}"/>
              </a:ext>
            </a:extLst>
          </p:cNvPr>
          <p:cNvGraphicFramePr>
            <a:graphicFrameLocks noGrp="1"/>
          </p:cNvGraphicFramePr>
          <p:nvPr>
            <p:ph idx="1"/>
            <p:extLst>
              <p:ext uri="{D42A27DB-BD31-4B8C-83A1-F6EECF244321}">
                <p14:modId xmlns:p14="http://schemas.microsoft.com/office/powerpoint/2010/main" val="374886047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9243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34A3A1-2D55-4207-90D7-7D596769CD11}"/>
              </a:ext>
            </a:extLst>
          </p:cNvPr>
          <p:cNvSpPr>
            <a:spLocks noGrp="1"/>
          </p:cNvSpPr>
          <p:nvPr>
            <p:ph type="title"/>
          </p:nvPr>
        </p:nvSpPr>
        <p:spPr>
          <a:xfrm>
            <a:off x="863029" y="1012004"/>
            <a:ext cx="3416158" cy="4795408"/>
          </a:xfrm>
        </p:spPr>
        <p:txBody>
          <a:bodyPr>
            <a:normAutofit/>
          </a:bodyPr>
          <a:lstStyle/>
          <a:p>
            <a:r>
              <a:rPr lang="en-US">
                <a:solidFill>
                  <a:srgbClr val="FFFFFF"/>
                </a:solidFill>
              </a:rPr>
              <a:t>Attention</a:t>
            </a:r>
          </a:p>
        </p:txBody>
      </p:sp>
      <p:graphicFrame>
        <p:nvGraphicFramePr>
          <p:cNvPr id="5" name="Content Placeholder 2">
            <a:extLst>
              <a:ext uri="{FF2B5EF4-FFF2-40B4-BE49-F238E27FC236}">
                <a16:creationId xmlns:a16="http://schemas.microsoft.com/office/drawing/2014/main" id="{2C12589E-5732-4776-A662-DAC6C9B7EC1B}"/>
              </a:ext>
            </a:extLst>
          </p:cNvPr>
          <p:cNvGraphicFramePr>
            <a:graphicFrameLocks noGrp="1"/>
          </p:cNvGraphicFramePr>
          <p:nvPr>
            <p:ph idx="1"/>
            <p:extLst>
              <p:ext uri="{D42A27DB-BD31-4B8C-83A1-F6EECF244321}">
                <p14:modId xmlns:p14="http://schemas.microsoft.com/office/powerpoint/2010/main" val="208998585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5007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105ACA-BE5C-4913-821B-7FDCF7EB5B84}"/>
              </a:ext>
            </a:extLst>
          </p:cNvPr>
          <p:cNvSpPr>
            <a:spLocks noGrp="1"/>
          </p:cNvSpPr>
          <p:nvPr>
            <p:ph type="title"/>
          </p:nvPr>
        </p:nvSpPr>
        <p:spPr>
          <a:xfrm>
            <a:off x="863029" y="1012004"/>
            <a:ext cx="3416158" cy="4795408"/>
          </a:xfrm>
        </p:spPr>
        <p:txBody>
          <a:bodyPr>
            <a:normAutofit/>
          </a:bodyPr>
          <a:lstStyle/>
          <a:p>
            <a:r>
              <a:rPr lang="en-US">
                <a:solidFill>
                  <a:srgbClr val="FFFFFF"/>
                </a:solidFill>
              </a:rPr>
              <a:t>Generative Adversarial Network (GAN)</a:t>
            </a:r>
          </a:p>
        </p:txBody>
      </p:sp>
      <p:graphicFrame>
        <p:nvGraphicFramePr>
          <p:cNvPr id="5" name="Content Placeholder 2">
            <a:extLst>
              <a:ext uri="{FF2B5EF4-FFF2-40B4-BE49-F238E27FC236}">
                <a16:creationId xmlns:a16="http://schemas.microsoft.com/office/drawing/2014/main" id="{6D2B90F2-5E02-43CF-BC5B-45E1CD6953A0}"/>
              </a:ext>
            </a:extLst>
          </p:cNvPr>
          <p:cNvGraphicFramePr>
            <a:graphicFrameLocks noGrp="1"/>
          </p:cNvGraphicFramePr>
          <p:nvPr>
            <p:ph idx="1"/>
            <p:extLst>
              <p:ext uri="{D42A27DB-BD31-4B8C-83A1-F6EECF244321}">
                <p14:modId xmlns:p14="http://schemas.microsoft.com/office/powerpoint/2010/main" val="14469003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6692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A3B1-9E68-4DC2-BCBB-5DE356983C17}"/>
              </a:ext>
            </a:extLst>
          </p:cNvPr>
          <p:cNvSpPr>
            <a:spLocks noGrp="1"/>
          </p:cNvSpPr>
          <p:nvPr>
            <p:ph type="title"/>
          </p:nvPr>
        </p:nvSpPr>
        <p:spPr/>
        <p:txBody>
          <a:bodyPr/>
          <a:lstStyle/>
          <a:p>
            <a:r>
              <a:rPr lang="en-US" dirty="0"/>
              <a:t>Activation Functions used…</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DFA07FE9-365C-4255-B834-945F205B2D20}"/>
                  </a:ext>
                </a:extLst>
              </p:cNvPr>
              <p:cNvGraphicFramePr>
                <a:graphicFrameLocks noGrp="1"/>
              </p:cNvGraphicFramePr>
              <p:nvPr>
                <p:ph idx="1"/>
                <p:extLst>
                  <p:ext uri="{D42A27DB-BD31-4B8C-83A1-F6EECF244321}">
                    <p14:modId xmlns:p14="http://schemas.microsoft.com/office/powerpoint/2010/main" val="2825947626"/>
                  </p:ext>
                </p:extLst>
              </p:nvPr>
            </p:nvGraphicFramePr>
            <p:xfrm>
              <a:off x="838200" y="1825625"/>
              <a:ext cx="10515600" cy="3696462"/>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781235663"/>
                        </a:ext>
                      </a:extLst>
                    </a:gridCol>
                    <a:gridCol w="5257800">
                      <a:extLst>
                        <a:ext uri="{9D8B030D-6E8A-4147-A177-3AD203B41FA5}">
                          <a16:colId xmlns:a16="http://schemas.microsoft.com/office/drawing/2014/main" val="2916692941"/>
                        </a:ext>
                      </a:extLst>
                    </a:gridCol>
                  </a:tblGrid>
                  <a:tr h="370840">
                    <a:tc>
                      <a:txBody>
                        <a:bodyPr/>
                        <a:lstStyle/>
                        <a:p>
                          <a:r>
                            <a:rPr lang="en-US" dirty="0"/>
                            <a:t>Activation Function</a:t>
                          </a:r>
                        </a:p>
                      </a:txBody>
                      <a:tcPr/>
                    </a:tc>
                    <a:tc>
                      <a:txBody>
                        <a:bodyPr/>
                        <a:lstStyle/>
                        <a:p>
                          <a:r>
                            <a:rPr lang="en-US" dirty="0"/>
                            <a:t>Formula</a:t>
                          </a:r>
                        </a:p>
                      </a:txBody>
                      <a:tcPr/>
                    </a:tc>
                    <a:extLst>
                      <a:ext uri="{0D108BD9-81ED-4DB2-BD59-A6C34878D82A}">
                        <a16:rowId xmlns:a16="http://schemas.microsoft.com/office/drawing/2014/main" val="3588349672"/>
                      </a:ext>
                    </a:extLst>
                  </a:tr>
                  <a:tr h="370840">
                    <a:tc>
                      <a:txBody>
                        <a:bodyPr/>
                        <a:lstStyle/>
                        <a:p>
                          <a:r>
                            <a:rPr lang="en-US" dirty="0"/>
                            <a:t>Sigmoid</a:t>
                          </a:r>
                        </a:p>
                      </a:txBody>
                      <a:tcPr/>
                    </a:tc>
                    <a:tc>
                      <a:txBody>
                        <a:bodyPr/>
                        <a:lstStyle/>
                        <a:p>
                          <a:pPr/>
                          <a14:m>
                            <m:oMathPara xmlns:m="http://schemas.openxmlformats.org/officeDocument/2006/math">
                              <m:oMathParaPr>
                                <m:jc m:val="centerGroup"/>
                              </m:oMathParaPr>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𝑓</m:t>
                                </m:r>
                                <m:r>
                                  <a:rPr lang="en-US" sz="1800" i="1" kern="1200" smtClean="0">
                                    <a:solidFill>
                                      <a:schemeClr val="dk1"/>
                                    </a:solidFill>
                                    <a:effectLst/>
                                    <a:latin typeface="Cambria Math" panose="02040503050406030204" pitchFamily="18" charset="0"/>
                                    <a:ea typeface="+mn-ea"/>
                                    <a:cs typeface="+mn-cs"/>
                                  </a:rPr>
                                  <m:t>(</m:t>
                                </m:r>
                                <m:r>
                                  <a:rPr lang="en-US" sz="1800" i="1" kern="1200" smtClean="0">
                                    <a:solidFill>
                                      <a:schemeClr val="dk1"/>
                                    </a:solidFill>
                                    <a:effectLst/>
                                    <a:latin typeface="Cambria Math" panose="02040503050406030204" pitchFamily="18" charset="0"/>
                                    <a:ea typeface="+mn-ea"/>
                                    <a:cs typeface="+mn-cs"/>
                                  </a:rPr>
                                  <m:t>𝑥</m:t>
                                </m:r>
                                <m:r>
                                  <a:rPr lang="en-US" sz="1800" i="1" kern="1200" smtClean="0">
                                    <a:solidFill>
                                      <a:schemeClr val="dk1"/>
                                    </a:solidFill>
                                    <a:effectLst/>
                                    <a:latin typeface="Cambria Math" panose="02040503050406030204" pitchFamily="18" charset="0"/>
                                    <a:ea typeface="+mn-ea"/>
                                    <a:cs typeface="+mn-cs"/>
                                  </a:rPr>
                                  <m:t>)</m:t>
                                </m:r>
                                <m:r>
                                  <a:rPr lang="en-US" sz="1800" kern="120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1</m:t>
                                    </m:r>
                                  </m:num>
                                  <m:den>
                                    <m:r>
                                      <a:rPr lang="en-US" sz="1800" kern="1200">
                                        <a:solidFill>
                                          <a:schemeClr val="dk1"/>
                                        </a:solidFill>
                                        <a:effectLst/>
                                        <a:latin typeface="Cambria Math" panose="02040503050406030204" pitchFamily="18" charset="0"/>
                                        <a:ea typeface="+mn-ea"/>
                                        <a:cs typeface="+mn-cs"/>
                                      </a:rPr>
                                      <m:t>1+ </m:t>
                                    </m:r>
                                    <m:sSup>
                                      <m:sSupPr>
                                        <m:ctrlPr>
                                          <a:rPr lang="en-US" sz="1800" i="1" kern="1200">
                                            <a:solidFill>
                                              <a:schemeClr val="dk1"/>
                                            </a:solidFill>
                                            <a:effectLst/>
                                            <a:latin typeface="Cambria Math" panose="02040503050406030204" pitchFamily="18" charset="0"/>
                                            <a:ea typeface="+mn-ea"/>
                                            <a:cs typeface="+mn-cs"/>
                                          </a:rPr>
                                        </m:ctrlPr>
                                      </m:sSupPr>
                                      <m:e>
                                        <m:r>
                                          <m:rPr>
                                            <m:sty m:val="p"/>
                                          </m:rPr>
                                          <a:rPr lang="en-US" sz="1800" kern="1200">
                                            <a:solidFill>
                                              <a:schemeClr val="dk1"/>
                                            </a:solidFill>
                                            <a:effectLst/>
                                            <a:latin typeface="Cambria Math" panose="02040503050406030204" pitchFamily="18" charset="0"/>
                                            <a:ea typeface="+mn-ea"/>
                                            <a:cs typeface="+mn-cs"/>
                                          </a:rPr>
                                          <m:t>e</m:t>
                                        </m:r>
                                      </m:e>
                                      <m:sup>
                                        <m:r>
                                          <a:rPr lang="en-US" sz="1800" i="1" kern="1200">
                                            <a:solidFill>
                                              <a:schemeClr val="dk1"/>
                                            </a:solidFill>
                                            <a:effectLst/>
                                            <a:latin typeface="Cambria Math" panose="02040503050406030204" pitchFamily="18" charset="0"/>
                                            <a:ea typeface="+mn-ea"/>
                                            <a:cs typeface="+mn-cs"/>
                                          </a:rPr>
                                          <m:t>−</m:t>
                                        </m:r>
                                        <m:r>
                                          <m:rPr>
                                            <m:sty m:val="p"/>
                                          </m:rPr>
                                          <a:rPr lang="en-US" sz="1800" kern="1200">
                                            <a:solidFill>
                                              <a:schemeClr val="dk1"/>
                                            </a:solidFill>
                                            <a:effectLst/>
                                            <a:latin typeface="Cambria Math" panose="02040503050406030204" pitchFamily="18" charset="0"/>
                                            <a:ea typeface="+mn-ea"/>
                                            <a:cs typeface="+mn-cs"/>
                                          </a:rPr>
                                          <m:t>x</m:t>
                                        </m:r>
                                      </m:sup>
                                    </m:sSup>
                                  </m:den>
                                </m:f>
                              </m:oMath>
                            </m:oMathPara>
                          </a14:m>
                          <a:endParaRPr lang="en-US" dirty="0"/>
                        </a:p>
                      </a:txBody>
                      <a:tcPr/>
                    </a:tc>
                    <a:extLst>
                      <a:ext uri="{0D108BD9-81ED-4DB2-BD59-A6C34878D82A}">
                        <a16:rowId xmlns:a16="http://schemas.microsoft.com/office/drawing/2014/main" val="2249116887"/>
                      </a:ext>
                    </a:extLst>
                  </a:tr>
                  <a:tr h="370840">
                    <a:tc>
                      <a:txBody>
                        <a:bodyPr/>
                        <a:lstStyle/>
                        <a:p>
                          <a:r>
                            <a:rPr lang="en-US" dirty="0"/>
                            <a:t>tanh</a:t>
                          </a:r>
                        </a:p>
                      </a:txBody>
                      <a:tcPr/>
                    </a:tc>
                    <a:tc>
                      <a:txBody>
                        <a:bodyPr/>
                        <a:lstStyle/>
                        <a:p>
                          <a:pPr/>
                          <a14:m>
                            <m:oMathPara xmlns:m="http://schemas.openxmlformats.org/officeDocument/2006/math">
                              <m:oMathParaPr>
                                <m:jc m:val="centerGroup"/>
                              </m:oMathParaPr>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𝑓</m:t>
                                </m:r>
                                <m:r>
                                  <a:rPr lang="en-US" sz="1800" i="1" kern="1200" smtClean="0">
                                    <a:solidFill>
                                      <a:schemeClr val="dk1"/>
                                    </a:solidFill>
                                    <a:effectLst/>
                                    <a:latin typeface="Cambria Math" panose="02040503050406030204" pitchFamily="18" charset="0"/>
                                    <a:ea typeface="+mn-ea"/>
                                    <a:cs typeface="+mn-cs"/>
                                  </a:rPr>
                                  <m:t>(</m:t>
                                </m:r>
                                <m:r>
                                  <a:rPr lang="en-US" sz="1800" i="1" kern="1200" smtClean="0">
                                    <a:solidFill>
                                      <a:schemeClr val="dk1"/>
                                    </a:solidFill>
                                    <a:effectLst/>
                                    <a:latin typeface="Cambria Math" panose="02040503050406030204" pitchFamily="18" charset="0"/>
                                    <a:ea typeface="+mn-ea"/>
                                    <a:cs typeface="+mn-cs"/>
                                  </a:rPr>
                                  <m:t>𝑥</m:t>
                                </m:r>
                                <m:r>
                                  <a:rPr lang="en-US" sz="1800" i="1" kern="1200" smtClean="0">
                                    <a:solidFill>
                                      <a:schemeClr val="dk1"/>
                                    </a:solidFill>
                                    <a:effectLst/>
                                    <a:latin typeface="Cambria Math" panose="02040503050406030204" pitchFamily="18" charset="0"/>
                                    <a:ea typeface="+mn-ea"/>
                                    <a:cs typeface="+mn-cs"/>
                                  </a:rPr>
                                  <m:t>)</m:t>
                                </m:r>
                                <m:r>
                                  <a:rPr lang="en-US" sz="1800" kern="120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r>
                                          <a:rPr lang="en-US" sz="1800" i="1" kern="1200">
                                            <a:solidFill>
                                              <a:schemeClr val="dk1"/>
                                            </a:solidFill>
                                            <a:effectLst/>
                                            <a:latin typeface="Cambria Math" panose="02040503050406030204" pitchFamily="18" charset="0"/>
                                            <a:ea typeface="+mn-ea"/>
                                            <a:cs typeface="+mn-cs"/>
                                          </a:rPr>
                                          <m:t>𝑒</m:t>
                                        </m:r>
                                      </m:e>
                                      <m:sup>
                                        <m:r>
                                          <a:rPr lang="en-US" sz="1800" i="1" kern="1200">
                                            <a:solidFill>
                                              <a:schemeClr val="dk1"/>
                                            </a:solidFill>
                                            <a:effectLst/>
                                            <a:latin typeface="Cambria Math" panose="02040503050406030204" pitchFamily="18" charset="0"/>
                                            <a:ea typeface="+mn-ea"/>
                                            <a:cs typeface="+mn-cs"/>
                                          </a:rPr>
                                          <m:t>𝑥</m:t>
                                        </m:r>
                                      </m:sup>
                                    </m:sSup>
                                    <m:r>
                                      <a:rPr lang="en-US" sz="1800" i="1" kern="1200">
                                        <a:solidFill>
                                          <a:schemeClr val="dk1"/>
                                        </a:solidFill>
                                        <a:effectLst/>
                                        <a:latin typeface="Cambria Math" panose="02040503050406030204" pitchFamily="18" charset="0"/>
                                        <a:ea typeface="+mn-ea"/>
                                        <a:cs typeface="+mn-cs"/>
                                      </a:rPr>
                                      <m:t>− </m:t>
                                    </m:r>
                                    <m:sSup>
                                      <m:sSupPr>
                                        <m:ctrlPr>
                                          <a:rPr lang="en-US" sz="1800" i="1" kern="1200">
                                            <a:solidFill>
                                              <a:schemeClr val="dk1"/>
                                            </a:solidFill>
                                            <a:effectLst/>
                                            <a:latin typeface="Cambria Math" panose="02040503050406030204" pitchFamily="18" charset="0"/>
                                            <a:ea typeface="+mn-ea"/>
                                            <a:cs typeface="+mn-cs"/>
                                          </a:rPr>
                                        </m:ctrlPr>
                                      </m:sSupPr>
                                      <m:e>
                                        <m:r>
                                          <a:rPr lang="en-US" sz="1800" i="1" kern="1200">
                                            <a:solidFill>
                                              <a:schemeClr val="dk1"/>
                                            </a:solidFill>
                                            <a:effectLst/>
                                            <a:latin typeface="Cambria Math" panose="02040503050406030204" pitchFamily="18" charset="0"/>
                                            <a:ea typeface="+mn-ea"/>
                                            <a:cs typeface="+mn-cs"/>
                                          </a:rPr>
                                          <m:t>𝑒</m:t>
                                        </m:r>
                                      </m:e>
                                      <m:sup>
                                        <m:r>
                                          <a:rPr lang="en-US" sz="1800" i="1" kern="1200">
                                            <a:solidFill>
                                              <a:schemeClr val="dk1"/>
                                            </a:solidFill>
                                            <a:effectLst/>
                                            <a:latin typeface="Cambria Math" panose="02040503050406030204" pitchFamily="18" charset="0"/>
                                            <a:ea typeface="+mn-ea"/>
                                            <a:cs typeface="+mn-cs"/>
                                          </a:rPr>
                                          <m:t>−</m:t>
                                        </m:r>
                                        <m:r>
                                          <a:rPr lang="en-US" sz="1800" i="1" kern="1200">
                                            <a:solidFill>
                                              <a:schemeClr val="dk1"/>
                                            </a:solidFill>
                                            <a:effectLst/>
                                            <a:latin typeface="Cambria Math" panose="02040503050406030204" pitchFamily="18" charset="0"/>
                                            <a:ea typeface="+mn-ea"/>
                                            <a:cs typeface="+mn-cs"/>
                                          </a:rPr>
                                          <m:t>𝑥</m:t>
                                        </m:r>
                                      </m:sup>
                                    </m:sSup>
                                  </m:num>
                                  <m:den>
                                    <m:sSup>
                                      <m:sSupPr>
                                        <m:ctrlPr>
                                          <a:rPr lang="en-US" sz="1800" i="1" kern="1200">
                                            <a:solidFill>
                                              <a:schemeClr val="dk1"/>
                                            </a:solidFill>
                                            <a:effectLst/>
                                            <a:latin typeface="Cambria Math" panose="02040503050406030204" pitchFamily="18" charset="0"/>
                                            <a:ea typeface="+mn-ea"/>
                                            <a:cs typeface="+mn-cs"/>
                                          </a:rPr>
                                        </m:ctrlPr>
                                      </m:sSupPr>
                                      <m:e>
                                        <m:r>
                                          <a:rPr lang="en-US" sz="1800" i="1" kern="1200">
                                            <a:solidFill>
                                              <a:schemeClr val="dk1"/>
                                            </a:solidFill>
                                            <a:effectLst/>
                                            <a:latin typeface="Cambria Math" panose="02040503050406030204" pitchFamily="18" charset="0"/>
                                            <a:ea typeface="+mn-ea"/>
                                            <a:cs typeface="+mn-cs"/>
                                          </a:rPr>
                                          <m:t>𝑒</m:t>
                                        </m:r>
                                      </m:e>
                                      <m:sup>
                                        <m:r>
                                          <a:rPr lang="en-US" sz="1800" i="1" kern="1200">
                                            <a:solidFill>
                                              <a:schemeClr val="dk1"/>
                                            </a:solidFill>
                                            <a:effectLst/>
                                            <a:latin typeface="Cambria Math" panose="02040503050406030204" pitchFamily="18" charset="0"/>
                                            <a:ea typeface="+mn-ea"/>
                                            <a:cs typeface="+mn-cs"/>
                                          </a:rPr>
                                          <m:t>𝑥</m:t>
                                        </m:r>
                                      </m:sup>
                                    </m:sSup>
                                    <m:r>
                                      <a:rPr lang="en-US" sz="1800" i="1" kern="1200">
                                        <a:solidFill>
                                          <a:schemeClr val="dk1"/>
                                        </a:solidFill>
                                        <a:effectLst/>
                                        <a:latin typeface="Cambria Math" panose="02040503050406030204" pitchFamily="18" charset="0"/>
                                        <a:ea typeface="+mn-ea"/>
                                        <a:cs typeface="+mn-cs"/>
                                      </a:rPr>
                                      <m:t>+ </m:t>
                                    </m:r>
                                    <m:sSup>
                                      <m:sSupPr>
                                        <m:ctrlPr>
                                          <a:rPr lang="en-US" sz="1800" i="1" kern="1200">
                                            <a:solidFill>
                                              <a:schemeClr val="dk1"/>
                                            </a:solidFill>
                                            <a:effectLst/>
                                            <a:latin typeface="Cambria Math" panose="02040503050406030204" pitchFamily="18" charset="0"/>
                                            <a:ea typeface="+mn-ea"/>
                                            <a:cs typeface="+mn-cs"/>
                                          </a:rPr>
                                        </m:ctrlPr>
                                      </m:sSupPr>
                                      <m:e>
                                        <m:r>
                                          <a:rPr lang="en-US" sz="1800" i="1" kern="1200">
                                            <a:solidFill>
                                              <a:schemeClr val="dk1"/>
                                            </a:solidFill>
                                            <a:effectLst/>
                                            <a:latin typeface="Cambria Math" panose="02040503050406030204" pitchFamily="18" charset="0"/>
                                            <a:ea typeface="+mn-ea"/>
                                            <a:cs typeface="+mn-cs"/>
                                          </a:rPr>
                                          <m:t>𝑒</m:t>
                                        </m:r>
                                      </m:e>
                                      <m:sup>
                                        <m:r>
                                          <a:rPr lang="en-US" sz="1800" i="1" kern="1200">
                                            <a:solidFill>
                                              <a:schemeClr val="dk1"/>
                                            </a:solidFill>
                                            <a:effectLst/>
                                            <a:latin typeface="Cambria Math" panose="02040503050406030204" pitchFamily="18" charset="0"/>
                                            <a:ea typeface="+mn-ea"/>
                                            <a:cs typeface="+mn-cs"/>
                                          </a:rPr>
                                          <m:t>−</m:t>
                                        </m:r>
                                        <m:r>
                                          <a:rPr lang="en-US" sz="1800" i="1" kern="1200">
                                            <a:solidFill>
                                              <a:schemeClr val="dk1"/>
                                            </a:solidFill>
                                            <a:effectLst/>
                                            <a:latin typeface="Cambria Math" panose="02040503050406030204" pitchFamily="18" charset="0"/>
                                            <a:ea typeface="+mn-ea"/>
                                            <a:cs typeface="+mn-cs"/>
                                          </a:rPr>
                                          <m:t>𝑥</m:t>
                                        </m:r>
                                      </m:sup>
                                    </m:sSup>
                                  </m:den>
                                </m:f>
                              </m:oMath>
                            </m:oMathPara>
                          </a14:m>
                          <a:endParaRPr lang="en-US" dirty="0"/>
                        </a:p>
                      </a:txBody>
                      <a:tcPr/>
                    </a:tc>
                    <a:extLst>
                      <a:ext uri="{0D108BD9-81ED-4DB2-BD59-A6C34878D82A}">
                        <a16:rowId xmlns:a16="http://schemas.microsoft.com/office/drawing/2014/main" val="500641394"/>
                      </a:ext>
                    </a:extLst>
                  </a:tr>
                  <a:tr h="370840">
                    <a:tc>
                      <a:txBody>
                        <a:bodyPr/>
                        <a:lstStyle/>
                        <a:p>
                          <a:r>
                            <a:rPr lang="en-US" dirty="0"/>
                            <a:t>Leaky Rectified Linear Unit (Leaky </a:t>
                          </a:r>
                          <a:r>
                            <a:rPr lang="en-US" dirty="0" err="1"/>
                            <a:t>ReLU</a:t>
                          </a:r>
                          <a:r>
                            <a:rPr lang="en-US" dirty="0"/>
                            <a:t>)</a:t>
                          </a:r>
                        </a:p>
                      </a:txBody>
                      <a:tcPr/>
                    </a:tc>
                    <a:tc>
                      <a:txBody>
                        <a:bodyPr/>
                        <a:lstStyle/>
                        <a:p>
                          <a:pPr/>
                          <a14:m>
                            <m:oMathPara xmlns:m="http://schemas.openxmlformats.org/officeDocument/2006/math">
                              <m:oMathParaPr>
                                <m:jc m:val="centerGroup"/>
                              </m:oMathParaPr>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𝑓</m:t>
                                </m:r>
                                <m:r>
                                  <a:rPr lang="en-US" sz="1800" i="1" kern="1200" smtClean="0">
                                    <a:solidFill>
                                      <a:schemeClr val="dk1"/>
                                    </a:solidFill>
                                    <a:effectLst/>
                                    <a:latin typeface="Cambria Math" panose="02040503050406030204" pitchFamily="18" charset="0"/>
                                    <a:ea typeface="+mn-ea"/>
                                    <a:cs typeface="+mn-cs"/>
                                  </a:rPr>
                                  <m:t>(</m:t>
                                </m:r>
                                <m:r>
                                  <a:rPr lang="en-US" sz="1800" i="1" kern="1200" smtClean="0">
                                    <a:solidFill>
                                      <a:schemeClr val="dk1"/>
                                    </a:solidFill>
                                    <a:effectLst/>
                                    <a:latin typeface="Cambria Math" panose="02040503050406030204" pitchFamily="18" charset="0"/>
                                    <a:ea typeface="+mn-ea"/>
                                    <a:cs typeface="+mn-cs"/>
                                  </a:rPr>
                                  <m:t>𝑥</m:t>
                                </m:r>
                                <m:r>
                                  <a:rPr lang="en-US" sz="1800" i="1" kern="1200" smtClean="0">
                                    <a:solidFill>
                                      <a:schemeClr val="dk1"/>
                                    </a:solidFill>
                                    <a:effectLst/>
                                    <a:latin typeface="Cambria Math" panose="02040503050406030204" pitchFamily="18" charset="0"/>
                                    <a:ea typeface="+mn-ea"/>
                                    <a:cs typeface="+mn-cs"/>
                                  </a:rPr>
                                  <m:t>)=</m:t>
                                </m:r>
                                <m:d>
                                  <m:dPr>
                                    <m:begChr m:val="{"/>
                                    <m:endChr m:val=""/>
                                    <m:ctrlPr>
                                      <a:rPr lang="en-US" sz="1800" i="1" kern="1200">
                                        <a:solidFill>
                                          <a:schemeClr val="dk1"/>
                                        </a:solidFill>
                                        <a:effectLst/>
                                        <a:latin typeface="Cambria Math" panose="02040503050406030204" pitchFamily="18" charset="0"/>
                                        <a:ea typeface="+mn-ea"/>
                                        <a:cs typeface="+mn-cs"/>
                                      </a:rPr>
                                    </m:ctrlPr>
                                  </m:dPr>
                                  <m:e>
                                    <m:eqArr>
                                      <m:eqArrPr>
                                        <m:ctrlPr>
                                          <a:rPr lang="en-US" sz="1800" i="1" kern="1200">
                                            <a:solidFill>
                                              <a:schemeClr val="dk1"/>
                                            </a:solidFill>
                                            <a:effectLst/>
                                            <a:latin typeface="Cambria Math" panose="02040503050406030204" pitchFamily="18" charset="0"/>
                                            <a:ea typeface="+mn-ea"/>
                                            <a:cs typeface="+mn-cs"/>
                                          </a:rPr>
                                        </m:ctrlPr>
                                      </m:eqArrPr>
                                      <m:e>
                                        <m:r>
                                          <a:rPr lang="en-US" sz="1800" i="1" kern="1200">
                                            <a:solidFill>
                                              <a:schemeClr val="dk1"/>
                                            </a:solidFill>
                                            <a:effectLst/>
                                            <a:latin typeface="Cambria Math" panose="02040503050406030204" pitchFamily="18" charset="0"/>
                                            <a:ea typeface="+mn-ea"/>
                                            <a:cs typeface="+mn-cs"/>
                                          </a:rPr>
                                          <m:t>𝛼</m:t>
                                        </m:r>
                                        <m:r>
                                          <a:rPr lang="en-US" sz="1800" i="1" kern="1200">
                                            <a:solidFill>
                                              <a:schemeClr val="dk1"/>
                                            </a:solidFill>
                                            <a:effectLst/>
                                            <a:latin typeface="Cambria Math" panose="02040503050406030204" pitchFamily="18" charset="0"/>
                                            <a:ea typeface="+mn-ea"/>
                                            <a:cs typeface="+mn-cs"/>
                                          </a:rPr>
                                          <m:t>𝑥</m:t>
                                        </m:r>
                                        <m:r>
                                          <a:rPr lang="en-US" sz="1800" i="1" kern="1200">
                                            <a:solidFill>
                                              <a:schemeClr val="dk1"/>
                                            </a:solidFill>
                                            <a:effectLst/>
                                            <a:latin typeface="Cambria Math" panose="02040503050406030204" pitchFamily="18" charset="0"/>
                                            <a:ea typeface="+mn-ea"/>
                                            <a:cs typeface="+mn-cs"/>
                                          </a:rPr>
                                          <m:t>,  </m:t>
                                        </m:r>
                                        <m:r>
                                          <a:rPr lang="en-US" sz="1800" i="1" kern="1200">
                                            <a:solidFill>
                                              <a:schemeClr val="dk1"/>
                                            </a:solidFill>
                                            <a:effectLst/>
                                            <a:latin typeface="Cambria Math" panose="02040503050406030204" pitchFamily="18" charset="0"/>
                                            <a:ea typeface="+mn-ea"/>
                                            <a:cs typeface="+mn-cs"/>
                                          </a:rPr>
                                          <m:t>𝑥</m:t>
                                        </m:r>
                                        <m:r>
                                          <a:rPr lang="en-US" sz="1800" i="1" kern="1200">
                                            <a:solidFill>
                                              <a:schemeClr val="dk1"/>
                                            </a:solidFill>
                                            <a:effectLst/>
                                            <a:latin typeface="Cambria Math" panose="02040503050406030204" pitchFamily="18" charset="0"/>
                                            <a:ea typeface="+mn-ea"/>
                                            <a:cs typeface="+mn-cs"/>
                                          </a:rPr>
                                          <m:t>&lt;0</m:t>
                                        </m:r>
                                      </m:e>
                                      <m:e>
                                        <m:r>
                                          <a:rPr lang="en-US" sz="1800" i="1" kern="1200">
                                            <a:solidFill>
                                              <a:schemeClr val="dk1"/>
                                            </a:solidFill>
                                            <a:effectLst/>
                                            <a:latin typeface="Cambria Math" panose="02040503050406030204" pitchFamily="18" charset="0"/>
                                            <a:ea typeface="+mn-ea"/>
                                            <a:cs typeface="+mn-cs"/>
                                          </a:rPr>
                                          <m:t>𝑥</m:t>
                                        </m:r>
                                        <m:r>
                                          <a:rPr lang="en-US" sz="1800" i="1" kern="1200">
                                            <a:solidFill>
                                              <a:schemeClr val="dk1"/>
                                            </a:solidFill>
                                            <a:effectLst/>
                                            <a:latin typeface="Cambria Math" panose="02040503050406030204" pitchFamily="18" charset="0"/>
                                            <a:ea typeface="+mn-ea"/>
                                            <a:cs typeface="+mn-cs"/>
                                          </a:rPr>
                                          <m:t>,  </m:t>
                                        </m:r>
                                        <m:r>
                                          <a:rPr lang="en-US" sz="1800" i="1" kern="1200">
                                            <a:solidFill>
                                              <a:schemeClr val="dk1"/>
                                            </a:solidFill>
                                            <a:effectLst/>
                                            <a:latin typeface="Cambria Math" panose="02040503050406030204" pitchFamily="18" charset="0"/>
                                            <a:ea typeface="+mn-ea"/>
                                            <a:cs typeface="+mn-cs"/>
                                          </a:rPr>
                                          <m:t>𝑥</m:t>
                                        </m:r>
                                        <m:r>
                                          <a:rPr lang="en-US" sz="1800" i="1" kern="1200">
                                            <a:solidFill>
                                              <a:schemeClr val="dk1"/>
                                            </a:solidFill>
                                            <a:effectLst/>
                                            <a:latin typeface="Cambria Math" panose="02040503050406030204" pitchFamily="18" charset="0"/>
                                            <a:ea typeface="+mn-ea"/>
                                            <a:cs typeface="+mn-cs"/>
                                          </a:rPr>
                                          <m:t>≥0</m:t>
                                        </m:r>
                                      </m:e>
                                    </m:eqArr>
                                  </m:e>
                                </m:d>
                              </m:oMath>
                            </m:oMathPara>
                          </a14:m>
                          <a:endParaRPr lang="en-US" dirty="0"/>
                        </a:p>
                      </a:txBody>
                      <a:tcPr/>
                    </a:tc>
                    <a:extLst>
                      <a:ext uri="{0D108BD9-81ED-4DB2-BD59-A6C34878D82A}">
                        <a16:rowId xmlns:a16="http://schemas.microsoft.com/office/drawing/2014/main" val="2971616559"/>
                      </a:ext>
                    </a:extLst>
                  </a:tr>
                  <a:tr h="370840">
                    <a:tc>
                      <a:txBody>
                        <a:bodyPr/>
                        <a:lstStyle/>
                        <a:p>
                          <a:r>
                            <a:rPr lang="en-US" dirty="0"/>
                            <a:t>Scalar Exponential Linear Unit (SELU)</a:t>
                          </a:r>
                        </a:p>
                      </a:txBody>
                      <a:tcPr/>
                    </a:tc>
                    <a:tc>
                      <a:txBody>
                        <a:bodyPr/>
                        <a:lstStyle/>
                        <a:p>
                          <a:pPr/>
                          <a14:m>
                            <m:oMathPara xmlns:m="http://schemas.openxmlformats.org/officeDocument/2006/math">
                              <m:oMathParaPr>
                                <m:jc m:val="centerGroup"/>
                              </m:oMathParaPr>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𝑓</m:t>
                                </m:r>
                                <m:r>
                                  <a:rPr lang="en-US" sz="1800" i="1" kern="1200" smtClean="0">
                                    <a:solidFill>
                                      <a:schemeClr val="dk1"/>
                                    </a:solidFill>
                                    <a:effectLst/>
                                    <a:latin typeface="Cambria Math" panose="02040503050406030204" pitchFamily="18" charset="0"/>
                                    <a:ea typeface="+mn-ea"/>
                                    <a:cs typeface="+mn-cs"/>
                                  </a:rPr>
                                  <m:t>(</m:t>
                                </m:r>
                                <m:r>
                                  <a:rPr lang="en-US" sz="1800" i="1" kern="1200" smtClean="0">
                                    <a:solidFill>
                                      <a:schemeClr val="dk1"/>
                                    </a:solidFill>
                                    <a:effectLst/>
                                    <a:latin typeface="Cambria Math" panose="02040503050406030204" pitchFamily="18" charset="0"/>
                                    <a:ea typeface="+mn-ea"/>
                                    <a:cs typeface="+mn-cs"/>
                                  </a:rPr>
                                  <m:t>𝑥</m:t>
                                </m:r>
                                <m:r>
                                  <a:rPr lang="en-US" sz="1800" i="1" kern="1200" smtClean="0">
                                    <a:solidFill>
                                      <a:schemeClr val="dk1"/>
                                    </a:solidFill>
                                    <a:effectLst/>
                                    <a:latin typeface="Cambria Math" panose="02040503050406030204" pitchFamily="18" charset="0"/>
                                    <a:ea typeface="+mn-ea"/>
                                    <a:cs typeface="+mn-cs"/>
                                  </a:rPr>
                                  <m:t>)=</m:t>
                                </m:r>
                                <m:r>
                                  <a:rPr lang="en-US" sz="1800" i="1" kern="1200" smtClean="0">
                                    <a:solidFill>
                                      <a:schemeClr val="dk1"/>
                                    </a:solidFill>
                                    <a:effectLst/>
                                    <a:latin typeface="Cambria Math" panose="02040503050406030204" pitchFamily="18" charset="0"/>
                                    <a:ea typeface="+mn-ea"/>
                                    <a:cs typeface="+mn-cs"/>
                                  </a:rPr>
                                  <m:t>𝜆</m:t>
                                </m:r>
                                <m:d>
                                  <m:dPr>
                                    <m:begChr m:val="{"/>
                                    <m:endChr m:val=""/>
                                    <m:ctrlPr>
                                      <a:rPr lang="en-US" sz="1800" i="1" kern="1200">
                                        <a:solidFill>
                                          <a:schemeClr val="dk1"/>
                                        </a:solidFill>
                                        <a:effectLst/>
                                        <a:latin typeface="Cambria Math" panose="02040503050406030204" pitchFamily="18" charset="0"/>
                                        <a:ea typeface="+mn-ea"/>
                                        <a:cs typeface="+mn-cs"/>
                                      </a:rPr>
                                    </m:ctrlPr>
                                  </m:dPr>
                                  <m:e>
                                    <m:eqArr>
                                      <m:eqArrPr>
                                        <m:ctrlPr>
                                          <a:rPr lang="en-US" sz="1800" i="1" kern="1200">
                                            <a:solidFill>
                                              <a:schemeClr val="dk1"/>
                                            </a:solidFill>
                                            <a:effectLst/>
                                            <a:latin typeface="Cambria Math" panose="02040503050406030204" pitchFamily="18" charset="0"/>
                                            <a:ea typeface="+mn-ea"/>
                                            <a:cs typeface="+mn-cs"/>
                                          </a:rPr>
                                        </m:ctrlPr>
                                      </m:eqArrPr>
                                      <m:e>
                                        <m:r>
                                          <m:rPr>
                                            <m:sty m:val="p"/>
                                          </m:rPr>
                                          <a:rPr lang="en-US" sz="1800" kern="1200">
                                            <a:solidFill>
                                              <a:schemeClr val="dk1"/>
                                            </a:solidFill>
                                            <a:effectLst/>
                                            <a:latin typeface="Cambria Math" panose="02040503050406030204" pitchFamily="18" charset="0"/>
                                            <a:ea typeface="+mn-ea"/>
                                            <a:cs typeface="+mn-cs"/>
                                          </a:rPr>
                                          <m:t>α</m:t>
                                        </m:r>
                                        <m:r>
                                          <a:rPr lang="en-US" sz="1800" kern="1200">
                                            <a:solidFill>
                                              <a:schemeClr val="dk1"/>
                                            </a:solidFill>
                                            <a:effectLst/>
                                            <a:latin typeface="Cambria Math" panose="02040503050406030204" pitchFamily="18" charset="0"/>
                                            <a:ea typeface="+mn-ea"/>
                                            <a:cs typeface="+mn-cs"/>
                                          </a:rPr>
                                          <m:t>(</m:t>
                                        </m:r>
                                        <m:sSup>
                                          <m:sSupPr>
                                            <m:ctrlPr>
                                              <a:rPr lang="en-US" sz="1800" i="1" kern="1200">
                                                <a:solidFill>
                                                  <a:schemeClr val="dk1"/>
                                                </a:solidFill>
                                                <a:effectLst/>
                                                <a:latin typeface="Cambria Math" panose="02040503050406030204" pitchFamily="18" charset="0"/>
                                                <a:ea typeface="+mn-ea"/>
                                                <a:cs typeface="+mn-cs"/>
                                              </a:rPr>
                                            </m:ctrlPr>
                                          </m:sSupPr>
                                          <m:e>
                                            <m:r>
                                              <a:rPr lang="en-US" sz="1800" i="1" kern="1200">
                                                <a:solidFill>
                                                  <a:schemeClr val="dk1"/>
                                                </a:solidFill>
                                                <a:effectLst/>
                                                <a:latin typeface="Cambria Math" panose="02040503050406030204" pitchFamily="18" charset="0"/>
                                                <a:ea typeface="+mn-ea"/>
                                                <a:cs typeface="+mn-cs"/>
                                              </a:rPr>
                                              <m:t>𝑒</m:t>
                                            </m:r>
                                          </m:e>
                                          <m:sup>
                                            <m:r>
                                              <a:rPr lang="en-US" sz="1800" i="1" kern="1200">
                                                <a:solidFill>
                                                  <a:schemeClr val="dk1"/>
                                                </a:solidFill>
                                                <a:effectLst/>
                                                <a:latin typeface="Cambria Math" panose="02040503050406030204" pitchFamily="18" charset="0"/>
                                                <a:ea typeface="+mn-ea"/>
                                                <a:cs typeface="+mn-cs"/>
                                              </a:rPr>
                                              <m:t>𝑥</m:t>
                                            </m:r>
                                          </m:sup>
                                        </m:sSup>
                                        <m:r>
                                          <a:rPr lang="en-US" sz="1800" i="1" kern="1200">
                                            <a:solidFill>
                                              <a:schemeClr val="dk1"/>
                                            </a:solidFill>
                                            <a:effectLst/>
                                            <a:latin typeface="Cambria Math" panose="02040503050406030204" pitchFamily="18" charset="0"/>
                                            <a:ea typeface="+mn-ea"/>
                                            <a:cs typeface="+mn-cs"/>
                                          </a:rPr>
                                          <m:t>−</m:t>
                                        </m:r>
                                        <m:r>
                                          <a:rPr lang="en-US" sz="1800" kern="1200">
                                            <a:solidFill>
                                              <a:schemeClr val="dk1"/>
                                            </a:solidFill>
                                            <a:effectLst/>
                                            <a:latin typeface="Cambria Math" panose="02040503050406030204" pitchFamily="18" charset="0"/>
                                            <a:ea typeface="+mn-ea"/>
                                            <a:cs typeface="+mn-cs"/>
                                          </a:rPr>
                                          <m:t>1)</m:t>
                                        </m:r>
                                        <m:r>
                                          <a:rPr lang="en-US" sz="1800" i="1" kern="1200">
                                            <a:solidFill>
                                              <a:schemeClr val="dk1"/>
                                            </a:solidFill>
                                            <a:effectLst/>
                                            <a:latin typeface="Cambria Math" panose="02040503050406030204" pitchFamily="18" charset="0"/>
                                            <a:ea typeface="+mn-ea"/>
                                            <a:cs typeface="+mn-cs"/>
                                          </a:rPr>
                                          <m:t>,  </m:t>
                                        </m:r>
                                        <m:r>
                                          <a:rPr lang="en-US" sz="1800" i="1" kern="1200">
                                            <a:solidFill>
                                              <a:schemeClr val="dk1"/>
                                            </a:solidFill>
                                            <a:effectLst/>
                                            <a:latin typeface="Cambria Math" panose="02040503050406030204" pitchFamily="18" charset="0"/>
                                            <a:ea typeface="+mn-ea"/>
                                            <a:cs typeface="+mn-cs"/>
                                          </a:rPr>
                                          <m:t>𝑥</m:t>
                                        </m:r>
                                        <m:r>
                                          <a:rPr lang="en-US" sz="1800" i="1" kern="1200">
                                            <a:solidFill>
                                              <a:schemeClr val="dk1"/>
                                            </a:solidFill>
                                            <a:effectLst/>
                                            <a:latin typeface="Cambria Math" panose="02040503050406030204" pitchFamily="18" charset="0"/>
                                            <a:ea typeface="+mn-ea"/>
                                            <a:cs typeface="+mn-cs"/>
                                          </a:rPr>
                                          <m:t>&lt;0</m:t>
                                        </m:r>
                                      </m:e>
                                      <m:e>
                                        <m:r>
                                          <a:rPr lang="en-US" sz="1800" i="1" kern="1200">
                                            <a:solidFill>
                                              <a:schemeClr val="dk1"/>
                                            </a:solidFill>
                                            <a:effectLst/>
                                            <a:latin typeface="Cambria Math" panose="02040503050406030204" pitchFamily="18" charset="0"/>
                                            <a:ea typeface="+mn-ea"/>
                                            <a:cs typeface="+mn-cs"/>
                                          </a:rPr>
                                          <m:t>𝑥</m:t>
                                        </m:r>
                                        <m:r>
                                          <a:rPr lang="en-US" sz="1800" i="1" kern="1200">
                                            <a:solidFill>
                                              <a:schemeClr val="dk1"/>
                                            </a:solidFill>
                                            <a:effectLst/>
                                            <a:latin typeface="Cambria Math" panose="02040503050406030204" pitchFamily="18" charset="0"/>
                                            <a:ea typeface="+mn-ea"/>
                                            <a:cs typeface="+mn-cs"/>
                                          </a:rPr>
                                          <m:t>,                  </m:t>
                                        </m:r>
                                        <m:r>
                                          <a:rPr lang="en-US" sz="1800" i="1" kern="1200">
                                            <a:solidFill>
                                              <a:schemeClr val="dk1"/>
                                            </a:solidFill>
                                            <a:effectLst/>
                                            <a:latin typeface="Cambria Math" panose="02040503050406030204" pitchFamily="18" charset="0"/>
                                            <a:ea typeface="+mn-ea"/>
                                            <a:cs typeface="+mn-cs"/>
                                          </a:rPr>
                                          <m:t>𝑥</m:t>
                                        </m:r>
                                        <m:r>
                                          <a:rPr lang="en-US" sz="1800" i="1" kern="1200">
                                            <a:solidFill>
                                              <a:schemeClr val="dk1"/>
                                            </a:solidFill>
                                            <a:effectLst/>
                                            <a:latin typeface="Cambria Math" panose="02040503050406030204" pitchFamily="18" charset="0"/>
                                            <a:ea typeface="+mn-ea"/>
                                            <a:cs typeface="+mn-cs"/>
                                          </a:rPr>
                                          <m:t>≥0</m:t>
                                        </m:r>
                                      </m:e>
                                    </m:eqArr>
                                  </m:e>
                                </m:d>
                              </m:oMath>
                            </m:oMathPara>
                          </a14:m>
                          <a:endParaRPr lang="en-US" dirty="0"/>
                        </a:p>
                      </a:txBody>
                      <a:tcPr/>
                    </a:tc>
                    <a:extLst>
                      <a:ext uri="{0D108BD9-81ED-4DB2-BD59-A6C34878D82A}">
                        <a16:rowId xmlns:a16="http://schemas.microsoft.com/office/drawing/2014/main" val="692404863"/>
                      </a:ext>
                    </a:extLst>
                  </a:tr>
                  <a:tr h="370840">
                    <a:tc>
                      <a:txBody>
                        <a:bodyPr/>
                        <a:lstStyle/>
                        <a:p>
                          <a:r>
                            <a:rPr lang="en-US" dirty="0" err="1"/>
                            <a:t>Softmax</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𝑓</m:t>
                                </m:r>
                                <m:r>
                                  <a:rPr lang="en-US" sz="1800" i="1" kern="1200" smtClean="0">
                                    <a:solidFill>
                                      <a:schemeClr val="dk1"/>
                                    </a:solidFill>
                                    <a:effectLst/>
                                    <a:latin typeface="Cambria Math" panose="02040503050406030204" pitchFamily="18" charset="0"/>
                                    <a:ea typeface="+mn-ea"/>
                                    <a:cs typeface="+mn-cs"/>
                                  </a:rPr>
                                  <m:t>(</m:t>
                                </m:r>
                                <m:r>
                                  <a:rPr lang="en-US" sz="1800" i="1" kern="1200" smtClean="0">
                                    <a:solidFill>
                                      <a:schemeClr val="dk1"/>
                                    </a:solidFill>
                                    <a:effectLst/>
                                    <a:latin typeface="Cambria Math" panose="02040503050406030204" pitchFamily="18" charset="0"/>
                                    <a:ea typeface="+mn-ea"/>
                                    <a:cs typeface="+mn-cs"/>
                                  </a:rPr>
                                  <m:t>𝑥</m:t>
                                </m:r>
                                <m:r>
                                  <a:rPr lang="en-US" sz="1800" i="1" kern="1200" smtClean="0">
                                    <a:solidFill>
                                      <a:schemeClr val="dk1"/>
                                    </a:solidFill>
                                    <a:effectLst/>
                                    <a:latin typeface="Cambria Math" panose="02040503050406030204" pitchFamily="18" charset="0"/>
                                    <a:ea typeface="+mn-ea"/>
                                    <a:cs typeface="+mn-cs"/>
                                  </a:rPr>
                                  <m:t>)</m:t>
                                </m:r>
                                <m:r>
                                  <a:rPr lang="en-US" sz="1800" kern="120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r>
                                          <a:rPr lang="en-US" sz="1800" i="1" kern="1200">
                                            <a:solidFill>
                                              <a:schemeClr val="dk1"/>
                                            </a:solidFill>
                                            <a:effectLst/>
                                            <a:latin typeface="Cambria Math" panose="02040503050406030204" pitchFamily="18" charset="0"/>
                                            <a:ea typeface="+mn-ea"/>
                                            <a:cs typeface="+mn-cs"/>
                                          </a:rPr>
                                          <m:t>𝑒</m:t>
                                        </m:r>
                                      </m:e>
                                      <m:sup>
                                        <m:r>
                                          <a:rPr lang="en-US" sz="1800" i="1" kern="1200">
                                            <a:solidFill>
                                              <a:schemeClr val="dk1"/>
                                            </a:solidFill>
                                            <a:effectLst/>
                                            <a:latin typeface="Cambria Math" panose="02040503050406030204" pitchFamily="18" charset="0"/>
                                            <a:ea typeface="+mn-ea"/>
                                            <a:cs typeface="+mn-cs"/>
                                          </a:rPr>
                                          <m:t>𝑥</m:t>
                                        </m:r>
                                      </m:sup>
                                    </m:sSup>
                                  </m:num>
                                  <m:den>
                                    <m:nary>
                                      <m:naryPr>
                                        <m:chr m:val="∑"/>
                                        <m:limLoc m:val="undOvr"/>
                                        <m:ctrlPr>
                                          <a:rPr lang="en-US" sz="1800" i="1" kern="1200">
                                            <a:solidFill>
                                              <a:schemeClr val="dk1"/>
                                            </a:solidFill>
                                            <a:effectLst/>
                                            <a:latin typeface="Cambria Math" panose="02040503050406030204" pitchFamily="18" charset="0"/>
                                            <a:ea typeface="+mn-ea"/>
                                            <a:cs typeface="+mn-cs"/>
                                          </a:rPr>
                                        </m:ctrlPr>
                                      </m:naryPr>
                                      <m:sub>
                                        <m:r>
                                          <a:rPr lang="en-US" sz="1800" i="1" kern="1200">
                                            <a:solidFill>
                                              <a:schemeClr val="dk1"/>
                                            </a:solidFill>
                                            <a:effectLst/>
                                            <a:latin typeface="Cambria Math" panose="02040503050406030204" pitchFamily="18" charset="0"/>
                                            <a:ea typeface="+mn-ea"/>
                                            <a:cs typeface="+mn-cs"/>
                                          </a:rPr>
                                          <m:t>𝑖</m:t>
                                        </m:r>
                                        <m:r>
                                          <a:rPr lang="en-US" sz="1800" i="1" kern="1200">
                                            <a:solidFill>
                                              <a:schemeClr val="dk1"/>
                                            </a:solidFill>
                                            <a:effectLst/>
                                            <a:latin typeface="Cambria Math" panose="02040503050406030204" pitchFamily="18" charset="0"/>
                                            <a:ea typeface="+mn-ea"/>
                                            <a:cs typeface="+mn-cs"/>
                                          </a:rPr>
                                          <m:t>=0</m:t>
                                        </m:r>
                                      </m:sub>
                                      <m:sup>
                                        <m:r>
                                          <a:rPr lang="en-US" sz="1800" i="1" kern="1200">
                                            <a:solidFill>
                                              <a:schemeClr val="dk1"/>
                                            </a:solidFill>
                                            <a:effectLst/>
                                            <a:latin typeface="Cambria Math" panose="02040503050406030204" pitchFamily="18" charset="0"/>
                                            <a:ea typeface="+mn-ea"/>
                                            <a:cs typeface="+mn-cs"/>
                                          </a:rPr>
                                          <m:t>𝑛</m:t>
                                        </m:r>
                                      </m:sup>
                                      <m:e>
                                        <m:sSup>
                                          <m:sSupPr>
                                            <m:ctrlPr>
                                              <a:rPr lang="en-US" sz="1800" i="1" kern="1200">
                                                <a:solidFill>
                                                  <a:schemeClr val="dk1"/>
                                                </a:solidFill>
                                                <a:effectLst/>
                                                <a:latin typeface="Cambria Math" panose="02040503050406030204" pitchFamily="18" charset="0"/>
                                                <a:ea typeface="+mn-ea"/>
                                                <a:cs typeface="+mn-cs"/>
                                              </a:rPr>
                                            </m:ctrlPr>
                                          </m:sSupPr>
                                          <m:e>
                                            <m:r>
                                              <a:rPr lang="en-US" sz="1800" i="1" kern="1200">
                                                <a:solidFill>
                                                  <a:schemeClr val="dk1"/>
                                                </a:solidFill>
                                                <a:effectLst/>
                                                <a:latin typeface="Cambria Math" panose="02040503050406030204" pitchFamily="18" charset="0"/>
                                                <a:ea typeface="+mn-ea"/>
                                                <a:cs typeface="+mn-cs"/>
                                              </a:rPr>
                                              <m:t>𝑒</m:t>
                                            </m:r>
                                          </m:e>
                                          <m:sup>
                                            <m:r>
                                              <a:rPr lang="en-US" sz="1800" i="1" kern="1200">
                                                <a:solidFill>
                                                  <a:schemeClr val="dk1"/>
                                                </a:solidFill>
                                                <a:effectLst/>
                                                <a:latin typeface="Cambria Math" panose="02040503050406030204" pitchFamily="18" charset="0"/>
                                                <a:ea typeface="+mn-ea"/>
                                                <a:cs typeface="+mn-cs"/>
                                              </a:rPr>
                                              <m:t>𝑥</m:t>
                                            </m:r>
                                          </m:sup>
                                        </m:sSup>
                                      </m:e>
                                    </m:nary>
                                  </m:den>
                                </m:f>
                              </m:oMath>
                            </m:oMathPara>
                          </a14:m>
                          <a:endParaRPr lang="en-US" dirty="0"/>
                        </a:p>
                      </a:txBody>
                      <a:tcPr/>
                    </a:tc>
                    <a:extLst>
                      <a:ext uri="{0D108BD9-81ED-4DB2-BD59-A6C34878D82A}">
                        <a16:rowId xmlns:a16="http://schemas.microsoft.com/office/drawing/2014/main" val="554948785"/>
                      </a:ext>
                    </a:extLst>
                  </a:tr>
                </a:tbl>
              </a:graphicData>
            </a:graphic>
          </p:graphicFrame>
        </mc:Choice>
        <mc:Fallback xmlns="">
          <p:graphicFrame>
            <p:nvGraphicFramePr>
              <p:cNvPr id="4" name="Content Placeholder 3">
                <a:extLst>
                  <a:ext uri="{FF2B5EF4-FFF2-40B4-BE49-F238E27FC236}">
                    <a16:creationId xmlns:a16="http://schemas.microsoft.com/office/drawing/2014/main" id="{DFA07FE9-365C-4255-B834-945F205B2D20}"/>
                  </a:ext>
                </a:extLst>
              </p:cNvPr>
              <p:cNvGraphicFramePr>
                <a:graphicFrameLocks noGrp="1"/>
              </p:cNvGraphicFramePr>
              <p:nvPr>
                <p:ph idx="1"/>
                <p:extLst>
                  <p:ext uri="{D42A27DB-BD31-4B8C-83A1-F6EECF244321}">
                    <p14:modId xmlns:p14="http://schemas.microsoft.com/office/powerpoint/2010/main" val="2825947626"/>
                  </p:ext>
                </p:extLst>
              </p:nvPr>
            </p:nvGraphicFramePr>
            <p:xfrm>
              <a:off x="838200" y="1825625"/>
              <a:ext cx="10515600" cy="3696462"/>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781235663"/>
                        </a:ext>
                      </a:extLst>
                    </a:gridCol>
                    <a:gridCol w="5257800">
                      <a:extLst>
                        <a:ext uri="{9D8B030D-6E8A-4147-A177-3AD203B41FA5}">
                          <a16:colId xmlns:a16="http://schemas.microsoft.com/office/drawing/2014/main" val="2916692941"/>
                        </a:ext>
                      </a:extLst>
                    </a:gridCol>
                  </a:tblGrid>
                  <a:tr h="370840">
                    <a:tc>
                      <a:txBody>
                        <a:bodyPr/>
                        <a:lstStyle/>
                        <a:p>
                          <a:r>
                            <a:rPr lang="en-US" dirty="0"/>
                            <a:t>Activation Function</a:t>
                          </a:r>
                        </a:p>
                      </a:txBody>
                      <a:tcPr/>
                    </a:tc>
                    <a:tc>
                      <a:txBody>
                        <a:bodyPr/>
                        <a:lstStyle/>
                        <a:p>
                          <a:r>
                            <a:rPr lang="en-US" dirty="0"/>
                            <a:t>Formula</a:t>
                          </a:r>
                        </a:p>
                      </a:txBody>
                      <a:tcPr/>
                    </a:tc>
                    <a:extLst>
                      <a:ext uri="{0D108BD9-81ED-4DB2-BD59-A6C34878D82A}">
                        <a16:rowId xmlns:a16="http://schemas.microsoft.com/office/drawing/2014/main" val="3588349672"/>
                      </a:ext>
                    </a:extLst>
                  </a:tr>
                  <a:tr h="611378">
                    <a:tc>
                      <a:txBody>
                        <a:bodyPr/>
                        <a:lstStyle/>
                        <a:p>
                          <a:r>
                            <a:rPr lang="en-US" dirty="0"/>
                            <a:t>Sigmoid</a:t>
                          </a:r>
                        </a:p>
                      </a:txBody>
                      <a:tcPr/>
                    </a:tc>
                    <a:tc>
                      <a:txBody>
                        <a:bodyPr/>
                        <a:lstStyle/>
                        <a:p>
                          <a:endParaRPr lang="en-US"/>
                        </a:p>
                      </a:txBody>
                      <a:tcPr>
                        <a:blipFill>
                          <a:blip r:embed="rId2"/>
                          <a:stretch>
                            <a:fillRect l="-100116" t="-66000" r="-463" b="-448000"/>
                          </a:stretch>
                        </a:blipFill>
                      </a:tcPr>
                    </a:tc>
                    <a:extLst>
                      <a:ext uri="{0D108BD9-81ED-4DB2-BD59-A6C34878D82A}">
                        <a16:rowId xmlns:a16="http://schemas.microsoft.com/office/drawing/2014/main" val="2249116887"/>
                      </a:ext>
                    </a:extLst>
                  </a:tr>
                  <a:tr h="624078">
                    <a:tc>
                      <a:txBody>
                        <a:bodyPr/>
                        <a:lstStyle/>
                        <a:p>
                          <a:r>
                            <a:rPr lang="en-US" dirty="0"/>
                            <a:t>tanh</a:t>
                          </a:r>
                        </a:p>
                      </a:txBody>
                      <a:tcPr/>
                    </a:tc>
                    <a:tc>
                      <a:txBody>
                        <a:bodyPr/>
                        <a:lstStyle/>
                        <a:p>
                          <a:endParaRPr lang="en-US"/>
                        </a:p>
                      </a:txBody>
                      <a:tcPr>
                        <a:blipFill>
                          <a:blip r:embed="rId2"/>
                          <a:stretch>
                            <a:fillRect l="-100116" t="-161165" r="-463" b="-334951"/>
                          </a:stretch>
                        </a:blipFill>
                      </a:tcPr>
                    </a:tc>
                    <a:extLst>
                      <a:ext uri="{0D108BD9-81ED-4DB2-BD59-A6C34878D82A}">
                        <a16:rowId xmlns:a16="http://schemas.microsoft.com/office/drawing/2014/main" val="500641394"/>
                      </a:ext>
                    </a:extLst>
                  </a:tr>
                  <a:tr h="703326">
                    <a:tc>
                      <a:txBody>
                        <a:bodyPr/>
                        <a:lstStyle/>
                        <a:p>
                          <a:r>
                            <a:rPr lang="en-US" dirty="0"/>
                            <a:t>Leaky Rectified Linear Unit (Leaky </a:t>
                          </a:r>
                          <a:r>
                            <a:rPr lang="en-US" dirty="0" err="1"/>
                            <a:t>ReLU</a:t>
                          </a:r>
                          <a:r>
                            <a:rPr lang="en-US" dirty="0"/>
                            <a:t>)</a:t>
                          </a:r>
                        </a:p>
                      </a:txBody>
                      <a:tcPr/>
                    </a:tc>
                    <a:tc>
                      <a:txBody>
                        <a:bodyPr/>
                        <a:lstStyle/>
                        <a:p>
                          <a:endParaRPr lang="en-US"/>
                        </a:p>
                      </a:txBody>
                      <a:tcPr>
                        <a:blipFill>
                          <a:blip r:embed="rId2"/>
                          <a:stretch>
                            <a:fillRect l="-100116" t="-233913" r="-463" b="-200000"/>
                          </a:stretch>
                        </a:blipFill>
                      </a:tcPr>
                    </a:tc>
                    <a:extLst>
                      <a:ext uri="{0D108BD9-81ED-4DB2-BD59-A6C34878D82A}">
                        <a16:rowId xmlns:a16="http://schemas.microsoft.com/office/drawing/2014/main" val="2971616559"/>
                      </a:ext>
                    </a:extLst>
                  </a:tr>
                  <a:tr h="703326">
                    <a:tc>
                      <a:txBody>
                        <a:bodyPr/>
                        <a:lstStyle/>
                        <a:p>
                          <a:r>
                            <a:rPr lang="en-US" dirty="0"/>
                            <a:t>Scalar Exponential Linear Unit (SELU)</a:t>
                          </a:r>
                        </a:p>
                      </a:txBody>
                      <a:tcPr/>
                    </a:tc>
                    <a:tc>
                      <a:txBody>
                        <a:bodyPr/>
                        <a:lstStyle/>
                        <a:p>
                          <a:endParaRPr lang="en-US"/>
                        </a:p>
                      </a:txBody>
                      <a:tcPr>
                        <a:blipFill>
                          <a:blip r:embed="rId2"/>
                          <a:stretch>
                            <a:fillRect l="-100116" t="-331034" r="-463" b="-98276"/>
                          </a:stretch>
                        </a:blipFill>
                      </a:tcPr>
                    </a:tc>
                    <a:extLst>
                      <a:ext uri="{0D108BD9-81ED-4DB2-BD59-A6C34878D82A}">
                        <a16:rowId xmlns:a16="http://schemas.microsoft.com/office/drawing/2014/main" val="692404863"/>
                      </a:ext>
                    </a:extLst>
                  </a:tr>
                  <a:tr h="683514">
                    <a:tc>
                      <a:txBody>
                        <a:bodyPr/>
                        <a:lstStyle/>
                        <a:p>
                          <a:r>
                            <a:rPr lang="en-US" dirty="0" err="1"/>
                            <a:t>Softmax</a:t>
                          </a:r>
                          <a:endParaRPr lang="en-US" dirty="0"/>
                        </a:p>
                      </a:txBody>
                      <a:tcPr/>
                    </a:tc>
                    <a:tc>
                      <a:txBody>
                        <a:bodyPr/>
                        <a:lstStyle/>
                        <a:p>
                          <a:endParaRPr lang="en-US"/>
                        </a:p>
                      </a:txBody>
                      <a:tcPr>
                        <a:blipFill>
                          <a:blip r:embed="rId2"/>
                          <a:stretch>
                            <a:fillRect l="-100116" t="-446429" r="-463" b="-1786"/>
                          </a:stretch>
                        </a:blipFill>
                      </a:tcPr>
                    </a:tc>
                    <a:extLst>
                      <a:ext uri="{0D108BD9-81ED-4DB2-BD59-A6C34878D82A}">
                        <a16:rowId xmlns:a16="http://schemas.microsoft.com/office/drawing/2014/main" val="554948785"/>
                      </a:ext>
                    </a:extLst>
                  </a:tr>
                </a:tbl>
              </a:graphicData>
            </a:graphic>
          </p:graphicFrame>
        </mc:Fallback>
      </mc:AlternateContent>
    </p:spTree>
    <p:extLst>
      <p:ext uri="{BB962C8B-B14F-4D97-AF65-F5344CB8AC3E}">
        <p14:creationId xmlns:p14="http://schemas.microsoft.com/office/powerpoint/2010/main" val="144839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709D-21F1-40B2-80EA-D9C08677077C}"/>
              </a:ext>
            </a:extLst>
          </p:cNvPr>
          <p:cNvSpPr>
            <a:spLocks noGrp="1"/>
          </p:cNvSpPr>
          <p:nvPr>
            <p:ph type="title"/>
          </p:nvPr>
        </p:nvSpPr>
        <p:spPr/>
        <p:txBody>
          <a:bodyPr/>
          <a:lstStyle/>
          <a:p>
            <a:r>
              <a:rPr lang="en-US" dirty="0"/>
              <a:t>Loss Functions used…</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80F8053-3222-467E-9775-E7838131EBA0}"/>
                  </a:ext>
                </a:extLst>
              </p:cNvPr>
              <p:cNvGraphicFramePr>
                <a:graphicFrameLocks noGrp="1"/>
              </p:cNvGraphicFramePr>
              <p:nvPr>
                <p:extLst>
                  <p:ext uri="{D42A27DB-BD31-4B8C-83A1-F6EECF244321}">
                    <p14:modId xmlns:p14="http://schemas.microsoft.com/office/powerpoint/2010/main" val="3284666793"/>
                  </p:ext>
                </p:extLst>
              </p:nvPr>
            </p:nvGraphicFramePr>
            <p:xfrm>
              <a:off x="838200" y="1781984"/>
              <a:ext cx="10415494" cy="3817176"/>
            </p:xfrm>
            <a:graphic>
              <a:graphicData uri="http://schemas.openxmlformats.org/drawingml/2006/table">
                <a:tbl>
                  <a:tblPr firstRow="1" bandRow="1">
                    <a:tableStyleId>{5C22544A-7EE6-4342-B048-85BDC9FD1C3A}</a:tableStyleId>
                  </a:tblPr>
                  <a:tblGrid>
                    <a:gridCol w="5207747">
                      <a:extLst>
                        <a:ext uri="{9D8B030D-6E8A-4147-A177-3AD203B41FA5}">
                          <a16:colId xmlns:a16="http://schemas.microsoft.com/office/drawing/2014/main" val="1989835318"/>
                        </a:ext>
                      </a:extLst>
                    </a:gridCol>
                    <a:gridCol w="5207747">
                      <a:extLst>
                        <a:ext uri="{9D8B030D-6E8A-4147-A177-3AD203B41FA5}">
                          <a16:colId xmlns:a16="http://schemas.microsoft.com/office/drawing/2014/main" val="4118969199"/>
                        </a:ext>
                      </a:extLst>
                    </a:gridCol>
                  </a:tblGrid>
                  <a:tr h="370840">
                    <a:tc>
                      <a:txBody>
                        <a:bodyPr/>
                        <a:lstStyle/>
                        <a:p>
                          <a:r>
                            <a:rPr lang="en-US" dirty="0"/>
                            <a:t>Loss function</a:t>
                          </a:r>
                        </a:p>
                      </a:txBody>
                      <a:tcPr/>
                    </a:tc>
                    <a:tc>
                      <a:txBody>
                        <a:bodyPr/>
                        <a:lstStyle/>
                        <a:p>
                          <a:r>
                            <a:rPr lang="en-US" dirty="0"/>
                            <a:t>Formula</a:t>
                          </a:r>
                        </a:p>
                      </a:txBody>
                      <a:tcPr/>
                    </a:tc>
                    <a:extLst>
                      <a:ext uri="{0D108BD9-81ED-4DB2-BD59-A6C34878D82A}">
                        <a16:rowId xmlns:a16="http://schemas.microsoft.com/office/drawing/2014/main" val="3896310628"/>
                      </a:ext>
                    </a:extLst>
                  </a:tr>
                  <a:tr h="370840">
                    <a:tc>
                      <a:txBody>
                        <a:bodyPr/>
                        <a:lstStyle/>
                        <a:p>
                          <a:r>
                            <a:rPr lang="en-US" dirty="0"/>
                            <a:t>Mean Square Error (MSE)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𝐿</m:t>
                                    </m:r>
                                  </m:e>
                                  <m:sub>
                                    <m:r>
                                      <a:rPr lang="en-US" sz="1800" i="1" kern="1200">
                                        <a:solidFill>
                                          <a:schemeClr val="dk1"/>
                                        </a:solidFill>
                                        <a:effectLst/>
                                        <a:latin typeface="Cambria Math" panose="02040503050406030204" pitchFamily="18" charset="0"/>
                                        <a:ea typeface="+mn-ea"/>
                                        <a:cs typeface="+mn-cs"/>
                                      </a:rPr>
                                      <m:t>𝑀𝑆𝐸</m:t>
                                    </m:r>
                                  </m:sub>
                                </m:sSub>
                                <m:r>
                                  <a:rPr lang="en-US" sz="1800" i="1" kern="120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1</m:t>
                                    </m:r>
                                  </m:num>
                                  <m:den>
                                    <m:r>
                                      <a:rPr lang="en-US" sz="1800" i="1" kern="1200">
                                        <a:solidFill>
                                          <a:schemeClr val="dk1"/>
                                        </a:solidFill>
                                        <a:effectLst/>
                                        <a:latin typeface="Cambria Math" panose="02040503050406030204" pitchFamily="18" charset="0"/>
                                        <a:ea typeface="+mn-ea"/>
                                        <a:cs typeface="+mn-cs"/>
                                      </a:rPr>
                                      <m:t>𝑛</m:t>
                                    </m:r>
                                  </m:den>
                                </m:f>
                                <m:nary>
                                  <m:naryPr>
                                    <m:chr m:val="∑"/>
                                    <m:grow m:val="on"/>
                                    <m:ctrlPr>
                                      <a:rPr lang="en-US" sz="1800" i="1" kern="1200">
                                        <a:solidFill>
                                          <a:schemeClr val="dk1"/>
                                        </a:solidFill>
                                        <a:effectLst/>
                                        <a:latin typeface="Cambria Math" panose="02040503050406030204" pitchFamily="18" charset="0"/>
                                        <a:ea typeface="+mn-ea"/>
                                        <a:cs typeface="+mn-cs"/>
                                      </a:rPr>
                                    </m:ctrlPr>
                                  </m:naryPr>
                                  <m:sub>
                                    <m:r>
                                      <a:rPr lang="en-US" sz="1800" i="1" kern="1200">
                                        <a:solidFill>
                                          <a:schemeClr val="dk1"/>
                                        </a:solidFill>
                                        <a:effectLst/>
                                        <a:latin typeface="Cambria Math" panose="02040503050406030204" pitchFamily="18" charset="0"/>
                                        <a:ea typeface="+mn-ea"/>
                                        <a:cs typeface="+mn-cs"/>
                                      </a:rPr>
                                      <m:t>𝑖</m:t>
                                    </m:r>
                                    <m:r>
                                      <a:rPr lang="en-US" sz="1800" i="1" kern="1200">
                                        <a:solidFill>
                                          <a:schemeClr val="dk1"/>
                                        </a:solidFill>
                                        <a:effectLst/>
                                        <a:latin typeface="Cambria Math" panose="02040503050406030204" pitchFamily="18" charset="0"/>
                                        <a:ea typeface="+mn-ea"/>
                                        <a:cs typeface="+mn-cs"/>
                                      </a:rPr>
                                      <m:t>=0</m:t>
                                    </m:r>
                                  </m:sub>
                                  <m:sup>
                                    <m:r>
                                      <a:rPr lang="en-US" sz="1800" i="1" kern="1200">
                                        <a:solidFill>
                                          <a:schemeClr val="dk1"/>
                                        </a:solidFill>
                                        <a:effectLst/>
                                        <a:latin typeface="Cambria Math" panose="02040503050406030204" pitchFamily="18" charset="0"/>
                                        <a:ea typeface="+mn-ea"/>
                                        <a:cs typeface="+mn-cs"/>
                                      </a:rPr>
                                      <m:t>𝑛</m:t>
                                    </m:r>
                                  </m:sup>
                                  <m:e>
                                    <m:sSup>
                                      <m:sSupPr>
                                        <m:ctrlPr>
                                          <a:rPr lang="en-US" sz="1800" i="1" kern="1200">
                                            <a:solidFill>
                                              <a:schemeClr val="dk1"/>
                                            </a:solidFill>
                                            <a:effectLst/>
                                            <a:latin typeface="Cambria Math" panose="02040503050406030204" pitchFamily="18" charset="0"/>
                                            <a:ea typeface="+mn-ea"/>
                                            <a:cs typeface="+mn-cs"/>
                                          </a:rPr>
                                        </m:ctrlPr>
                                      </m:sSupPr>
                                      <m:e>
                                        <m:r>
                                          <a:rPr lang="en-US" sz="1800" i="1" kern="1200">
                                            <a:solidFill>
                                              <a:schemeClr val="dk1"/>
                                            </a:solidFill>
                                            <a:effectLst/>
                                            <a:latin typeface="Cambria Math" panose="02040503050406030204" pitchFamily="18" charset="0"/>
                                            <a:ea typeface="+mn-ea"/>
                                            <a:cs typeface="+mn-cs"/>
                                          </a:rPr>
                                          <m:t>(</m:t>
                                        </m:r>
                                        <m:sSubSup>
                                          <m:sSubSupPr>
                                            <m:ctrlPr>
                                              <a:rPr lang="en-US" sz="1800" i="1" kern="1200">
                                                <a:solidFill>
                                                  <a:schemeClr val="dk1"/>
                                                </a:solidFill>
                                                <a:effectLst/>
                                                <a:latin typeface="Cambria Math" panose="02040503050406030204" pitchFamily="18" charset="0"/>
                                                <a:ea typeface="+mn-ea"/>
                                                <a:cs typeface="+mn-cs"/>
                                              </a:rPr>
                                            </m:ctrlPr>
                                          </m:sSubSupPr>
                                          <m:e>
                                            <m:r>
                                              <a:rPr lang="en-US" sz="1800" i="1" kern="1200">
                                                <a:solidFill>
                                                  <a:schemeClr val="dk1"/>
                                                </a:solidFill>
                                                <a:effectLst/>
                                                <a:latin typeface="Cambria Math" panose="02040503050406030204" pitchFamily="18" charset="0"/>
                                                <a:ea typeface="+mn-ea"/>
                                                <a:cs typeface="+mn-cs"/>
                                              </a:rPr>
                                              <m:t>𝑦</m:t>
                                            </m:r>
                                          </m:e>
                                          <m:sub>
                                            <m:r>
                                              <a:rPr lang="en-US" sz="1800" i="1" kern="1200">
                                                <a:solidFill>
                                                  <a:schemeClr val="dk1"/>
                                                </a:solidFill>
                                                <a:effectLst/>
                                                <a:latin typeface="Cambria Math" panose="02040503050406030204" pitchFamily="18" charset="0"/>
                                                <a:ea typeface="+mn-ea"/>
                                                <a:cs typeface="+mn-cs"/>
                                              </a:rPr>
                                              <m:t>𝑡𝑟𝑢𝑒</m:t>
                                            </m:r>
                                          </m:sub>
                                          <m:sup>
                                            <m:r>
                                              <a:rPr lang="en-US" sz="1800" i="1" kern="1200">
                                                <a:solidFill>
                                                  <a:schemeClr val="dk1"/>
                                                </a:solidFill>
                                                <a:effectLst/>
                                                <a:latin typeface="Cambria Math" panose="02040503050406030204" pitchFamily="18" charset="0"/>
                                                <a:ea typeface="+mn-ea"/>
                                                <a:cs typeface="+mn-cs"/>
                                              </a:rPr>
                                              <m:t>𝑖</m:t>
                                            </m:r>
                                          </m:sup>
                                        </m:sSubSup>
                                        <m:r>
                                          <a:rPr lang="en-US" sz="1800" i="1" kern="1200">
                                            <a:solidFill>
                                              <a:schemeClr val="dk1"/>
                                            </a:solidFill>
                                            <a:effectLst/>
                                            <a:latin typeface="Cambria Math" panose="02040503050406030204" pitchFamily="18" charset="0"/>
                                            <a:ea typeface="+mn-ea"/>
                                            <a:cs typeface="+mn-cs"/>
                                          </a:rPr>
                                          <m:t>− </m:t>
                                        </m:r>
                                        <m:sSubSup>
                                          <m:sSubSupPr>
                                            <m:ctrlPr>
                                              <a:rPr lang="en-US" sz="1800" i="1" kern="1200">
                                                <a:solidFill>
                                                  <a:schemeClr val="dk1"/>
                                                </a:solidFill>
                                                <a:effectLst/>
                                                <a:latin typeface="Cambria Math" panose="02040503050406030204" pitchFamily="18" charset="0"/>
                                                <a:ea typeface="+mn-ea"/>
                                                <a:cs typeface="+mn-cs"/>
                                              </a:rPr>
                                            </m:ctrlPr>
                                          </m:sSubSupPr>
                                          <m:e>
                                            <m:r>
                                              <a:rPr lang="en-US" sz="1800" i="1" kern="1200">
                                                <a:solidFill>
                                                  <a:schemeClr val="dk1"/>
                                                </a:solidFill>
                                                <a:effectLst/>
                                                <a:latin typeface="Cambria Math" panose="02040503050406030204" pitchFamily="18" charset="0"/>
                                                <a:ea typeface="+mn-ea"/>
                                                <a:cs typeface="+mn-cs"/>
                                              </a:rPr>
                                              <m:t>𝑦</m:t>
                                            </m:r>
                                          </m:e>
                                          <m:sub>
                                            <m:r>
                                              <a:rPr lang="en-US" sz="1800" i="1" kern="1200">
                                                <a:solidFill>
                                                  <a:schemeClr val="dk1"/>
                                                </a:solidFill>
                                                <a:effectLst/>
                                                <a:latin typeface="Cambria Math" panose="02040503050406030204" pitchFamily="18" charset="0"/>
                                                <a:ea typeface="+mn-ea"/>
                                                <a:cs typeface="+mn-cs"/>
                                              </a:rPr>
                                              <m:t>𝑝𝑟𝑒𝑑</m:t>
                                            </m:r>
                                          </m:sub>
                                          <m:sup>
                                            <m:r>
                                              <a:rPr lang="en-US" sz="1800" i="1" kern="1200">
                                                <a:solidFill>
                                                  <a:schemeClr val="dk1"/>
                                                </a:solidFill>
                                                <a:effectLst/>
                                                <a:latin typeface="Cambria Math" panose="02040503050406030204" pitchFamily="18" charset="0"/>
                                                <a:ea typeface="+mn-ea"/>
                                                <a:cs typeface="+mn-cs"/>
                                              </a:rPr>
                                              <m:t>𝑖</m:t>
                                            </m:r>
                                          </m:sup>
                                        </m:sSubSup>
                                        <m:r>
                                          <a:rPr lang="en-US" sz="1800" i="1" kern="1200">
                                            <a:solidFill>
                                              <a:schemeClr val="dk1"/>
                                            </a:solidFill>
                                            <a:effectLst/>
                                            <a:latin typeface="Cambria Math" panose="02040503050406030204" pitchFamily="18" charset="0"/>
                                            <a:ea typeface="+mn-ea"/>
                                            <a:cs typeface="+mn-cs"/>
                                          </a:rPr>
                                          <m:t>)</m:t>
                                        </m:r>
                                      </m:e>
                                      <m:sup>
                                        <m:r>
                                          <a:rPr lang="en-US" sz="1800" i="1" kern="1200">
                                            <a:solidFill>
                                              <a:schemeClr val="dk1"/>
                                            </a:solidFill>
                                            <a:effectLst/>
                                            <a:latin typeface="Cambria Math" panose="02040503050406030204" pitchFamily="18" charset="0"/>
                                            <a:ea typeface="+mn-ea"/>
                                            <a:cs typeface="+mn-cs"/>
                                          </a:rPr>
                                          <m:t>2</m:t>
                                        </m:r>
                                      </m:sup>
                                    </m:sSup>
                                  </m:e>
                                </m:nary>
                              </m:oMath>
                            </m:oMathPara>
                          </a14:m>
                          <a:endParaRPr lang="en-US" dirty="0"/>
                        </a:p>
                      </a:txBody>
                      <a:tcPr/>
                    </a:tc>
                    <a:extLst>
                      <a:ext uri="{0D108BD9-81ED-4DB2-BD59-A6C34878D82A}">
                        <a16:rowId xmlns:a16="http://schemas.microsoft.com/office/drawing/2014/main" val="3817082116"/>
                      </a:ext>
                    </a:extLst>
                  </a:tr>
                  <a:tr h="370840">
                    <a:tc>
                      <a:txBody>
                        <a:bodyPr/>
                        <a:lstStyle/>
                        <a:p>
                          <a:r>
                            <a:rPr lang="en-US" dirty="0"/>
                            <a:t>Root Mean Square Error (RMSE)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𝐿</m:t>
                                    </m:r>
                                  </m:e>
                                  <m:sub>
                                    <m:r>
                                      <a:rPr lang="en-US" sz="1800" i="1" kern="1200">
                                        <a:solidFill>
                                          <a:schemeClr val="dk1"/>
                                        </a:solidFill>
                                        <a:effectLst/>
                                        <a:latin typeface="Cambria Math" panose="02040503050406030204" pitchFamily="18" charset="0"/>
                                        <a:ea typeface="+mn-ea"/>
                                        <a:cs typeface="+mn-cs"/>
                                      </a:rPr>
                                      <m:t>𝑅𝑀𝑆𝐸</m:t>
                                    </m:r>
                                  </m:sub>
                                </m:sSub>
                                <m:r>
                                  <a:rPr lang="en-US" sz="1800" i="1" kern="1200">
                                    <a:solidFill>
                                      <a:schemeClr val="dk1"/>
                                    </a:solidFill>
                                    <a:effectLst/>
                                    <a:latin typeface="Cambria Math" panose="02040503050406030204" pitchFamily="18" charset="0"/>
                                    <a:ea typeface="+mn-ea"/>
                                    <a:cs typeface="+mn-cs"/>
                                  </a:rPr>
                                  <m:t>=</m:t>
                                </m:r>
                                <m:rad>
                                  <m:radPr>
                                    <m:degHide m:val="on"/>
                                    <m:ctrlPr>
                                      <a:rPr lang="en-US" sz="1800" i="1" kern="1200">
                                        <a:solidFill>
                                          <a:schemeClr val="dk1"/>
                                        </a:solidFill>
                                        <a:effectLst/>
                                        <a:latin typeface="Cambria Math" panose="02040503050406030204" pitchFamily="18" charset="0"/>
                                        <a:ea typeface="+mn-ea"/>
                                        <a:cs typeface="+mn-cs"/>
                                      </a:rPr>
                                    </m:ctrlPr>
                                  </m:radPr>
                                  <m:deg/>
                                  <m:e>
                                    <m:f>
                                      <m:fPr>
                                        <m:ctrlPr>
                                          <a:rPr lang="en-US" sz="1800" i="1" kern="120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1</m:t>
                                        </m:r>
                                      </m:num>
                                      <m:den>
                                        <m:r>
                                          <a:rPr lang="en-US" sz="1800" i="1" kern="1200">
                                            <a:solidFill>
                                              <a:schemeClr val="dk1"/>
                                            </a:solidFill>
                                            <a:effectLst/>
                                            <a:latin typeface="Cambria Math" panose="02040503050406030204" pitchFamily="18" charset="0"/>
                                            <a:ea typeface="+mn-ea"/>
                                            <a:cs typeface="+mn-cs"/>
                                          </a:rPr>
                                          <m:t>𝑛</m:t>
                                        </m:r>
                                      </m:den>
                                    </m:f>
                                    <m:nary>
                                      <m:naryPr>
                                        <m:chr m:val="∑"/>
                                        <m:grow m:val="on"/>
                                        <m:ctrlPr>
                                          <a:rPr lang="en-US" sz="1800" i="1" kern="1200">
                                            <a:solidFill>
                                              <a:schemeClr val="dk1"/>
                                            </a:solidFill>
                                            <a:effectLst/>
                                            <a:latin typeface="Cambria Math" panose="02040503050406030204" pitchFamily="18" charset="0"/>
                                            <a:ea typeface="+mn-ea"/>
                                            <a:cs typeface="+mn-cs"/>
                                          </a:rPr>
                                        </m:ctrlPr>
                                      </m:naryPr>
                                      <m:sub>
                                        <m:r>
                                          <a:rPr lang="en-US" sz="1800" i="1" kern="1200">
                                            <a:solidFill>
                                              <a:schemeClr val="dk1"/>
                                            </a:solidFill>
                                            <a:effectLst/>
                                            <a:latin typeface="Cambria Math" panose="02040503050406030204" pitchFamily="18" charset="0"/>
                                            <a:ea typeface="+mn-ea"/>
                                            <a:cs typeface="+mn-cs"/>
                                          </a:rPr>
                                          <m:t>𝑖</m:t>
                                        </m:r>
                                        <m:r>
                                          <a:rPr lang="en-US" sz="1800" i="1" kern="1200">
                                            <a:solidFill>
                                              <a:schemeClr val="dk1"/>
                                            </a:solidFill>
                                            <a:effectLst/>
                                            <a:latin typeface="Cambria Math" panose="02040503050406030204" pitchFamily="18" charset="0"/>
                                            <a:ea typeface="+mn-ea"/>
                                            <a:cs typeface="+mn-cs"/>
                                          </a:rPr>
                                          <m:t>=0</m:t>
                                        </m:r>
                                      </m:sub>
                                      <m:sup>
                                        <m:r>
                                          <a:rPr lang="en-US" sz="1800" i="1" kern="1200">
                                            <a:solidFill>
                                              <a:schemeClr val="dk1"/>
                                            </a:solidFill>
                                            <a:effectLst/>
                                            <a:latin typeface="Cambria Math" panose="02040503050406030204" pitchFamily="18" charset="0"/>
                                            <a:ea typeface="+mn-ea"/>
                                            <a:cs typeface="+mn-cs"/>
                                          </a:rPr>
                                          <m:t>𝑛</m:t>
                                        </m:r>
                                      </m:sup>
                                      <m:e>
                                        <m:sSup>
                                          <m:sSupPr>
                                            <m:ctrlPr>
                                              <a:rPr lang="en-US" sz="1800" i="1" kern="1200">
                                                <a:solidFill>
                                                  <a:schemeClr val="dk1"/>
                                                </a:solidFill>
                                                <a:effectLst/>
                                                <a:latin typeface="Cambria Math" panose="02040503050406030204" pitchFamily="18" charset="0"/>
                                                <a:ea typeface="+mn-ea"/>
                                                <a:cs typeface="+mn-cs"/>
                                              </a:rPr>
                                            </m:ctrlPr>
                                          </m:sSupPr>
                                          <m:e>
                                            <m:r>
                                              <a:rPr lang="en-US" sz="1800" i="1" kern="1200">
                                                <a:solidFill>
                                                  <a:schemeClr val="dk1"/>
                                                </a:solidFill>
                                                <a:effectLst/>
                                                <a:latin typeface="Cambria Math" panose="02040503050406030204" pitchFamily="18" charset="0"/>
                                                <a:ea typeface="+mn-ea"/>
                                                <a:cs typeface="+mn-cs"/>
                                              </a:rPr>
                                              <m:t>(</m:t>
                                            </m:r>
                                            <m:sSubSup>
                                              <m:sSubSupPr>
                                                <m:ctrlPr>
                                                  <a:rPr lang="en-US" sz="1800" i="1" kern="1200">
                                                    <a:solidFill>
                                                      <a:schemeClr val="dk1"/>
                                                    </a:solidFill>
                                                    <a:effectLst/>
                                                    <a:latin typeface="Cambria Math" panose="02040503050406030204" pitchFamily="18" charset="0"/>
                                                    <a:ea typeface="+mn-ea"/>
                                                    <a:cs typeface="+mn-cs"/>
                                                  </a:rPr>
                                                </m:ctrlPr>
                                              </m:sSubSupPr>
                                              <m:e>
                                                <m:r>
                                                  <a:rPr lang="en-US" sz="1800" i="1" kern="1200">
                                                    <a:solidFill>
                                                      <a:schemeClr val="dk1"/>
                                                    </a:solidFill>
                                                    <a:effectLst/>
                                                    <a:latin typeface="Cambria Math" panose="02040503050406030204" pitchFamily="18" charset="0"/>
                                                    <a:ea typeface="+mn-ea"/>
                                                    <a:cs typeface="+mn-cs"/>
                                                  </a:rPr>
                                                  <m:t>𝑦</m:t>
                                                </m:r>
                                              </m:e>
                                              <m:sub>
                                                <m:r>
                                                  <a:rPr lang="en-US" sz="1800" i="1" kern="1200">
                                                    <a:solidFill>
                                                      <a:schemeClr val="dk1"/>
                                                    </a:solidFill>
                                                    <a:effectLst/>
                                                    <a:latin typeface="Cambria Math" panose="02040503050406030204" pitchFamily="18" charset="0"/>
                                                    <a:ea typeface="+mn-ea"/>
                                                    <a:cs typeface="+mn-cs"/>
                                                  </a:rPr>
                                                  <m:t>𝑡𝑟𝑢𝑒</m:t>
                                                </m:r>
                                              </m:sub>
                                              <m:sup>
                                                <m:r>
                                                  <a:rPr lang="en-US" sz="1800" i="1" kern="1200">
                                                    <a:solidFill>
                                                      <a:schemeClr val="dk1"/>
                                                    </a:solidFill>
                                                    <a:effectLst/>
                                                    <a:latin typeface="Cambria Math" panose="02040503050406030204" pitchFamily="18" charset="0"/>
                                                    <a:ea typeface="+mn-ea"/>
                                                    <a:cs typeface="+mn-cs"/>
                                                  </a:rPr>
                                                  <m:t>𝑖</m:t>
                                                </m:r>
                                              </m:sup>
                                            </m:sSubSup>
                                            <m:r>
                                              <a:rPr lang="en-US" sz="1800" i="1" kern="1200">
                                                <a:solidFill>
                                                  <a:schemeClr val="dk1"/>
                                                </a:solidFill>
                                                <a:effectLst/>
                                                <a:latin typeface="Cambria Math" panose="02040503050406030204" pitchFamily="18" charset="0"/>
                                                <a:ea typeface="+mn-ea"/>
                                                <a:cs typeface="+mn-cs"/>
                                              </a:rPr>
                                              <m:t>− </m:t>
                                            </m:r>
                                            <m:sSubSup>
                                              <m:sSubSupPr>
                                                <m:ctrlPr>
                                                  <a:rPr lang="en-US" sz="1800" i="1" kern="1200">
                                                    <a:solidFill>
                                                      <a:schemeClr val="dk1"/>
                                                    </a:solidFill>
                                                    <a:effectLst/>
                                                    <a:latin typeface="Cambria Math" panose="02040503050406030204" pitchFamily="18" charset="0"/>
                                                    <a:ea typeface="+mn-ea"/>
                                                    <a:cs typeface="+mn-cs"/>
                                                  </a:rPr>
                                                </m:ctrlPr>
                                              </m:sSubSupPr>
                                              <m:e>
                                                <m:r>
                                                  <a:rPr lang="en-US" sz="1800" i="1" kern="1200">
                                                    <a:solidFill>
                                                      <a:schemeClr val="dk1"/>
                                                    </a:solidFill>
                                                    <a:effectLst/>
                                                    <a:latin typeface="Cambria Math" panose="02040503050406030204" pitchFamily="18" charset="0"/>
                                                    <a:ea typeface="+mn-ea"/>
                                                    <a:cs typeface="+mn-cs"/>
                                                  </a:rPr>
                                                  <m:t>𝑦</m:t>
                                                </m:r>
                                              </m:e>
                                              <m:sub>
                                                <m:r>
                                                  <a:rPr lang="en-US" sz="1800" i="1" kern="1200">
                                                    <a:solidFill>
                                                      <a:schemeClr val="dk1"/>
                                                    </a:solidFill>
                                                    <a:effectLst/>
                                                    <a:latin typeface="Cambria Math" panose="02040503050406030204" pitchFamily="18" charset="0"/>
                                                    <a:ea typeface="+mn-ea"/>
                                                    <a:cs typeface="+mn-cs"/>
                                                  </a:rPr>
                                                  <m:t>𝑝𝑟𝑒𝑑</m:t>
                                                </m:r>
                                              </m:sub>
                                              <m:sup>
                                                <m:r>
                                                  <a:rPr lang="en-US" sz="1800" i="1" kern="1200">
                                                    <a:solidFill>
                                                      <a:schemeClr val="dk1"/>
                                                    </a:solidFill>
                                                    <a:effectLst/>
                                                    <a:latin typeface="Cambria Math" panose="02040503050406030204" pitchFamily="18" charset="0"/>
                                                    <a:ea typeface="+mn-ea"/>
                                                    <a:cs typeface="+mn-cs"/>
                                                  </a:rPr>
                                                  <m:t>𝑖</m:t>
                                                </m:r>
                                              </m:sup>
                                            </m:sSubSup>
                                            <m:r>
                                              <a:rPr lang="en-US" sz="1800" i="1" kern="1200">
                                                <a:solidFill>
                                                  <a:schemeClr val="dk1"/>
                                                </a:solidFill>
                                                <a:effectLst/>
                                                <a:latin typeface="Cambria Math" panose="02040503050406030204" pitchFamily="18" charset="0"/>
                                                <a:ea typeface="+mn-ea"/>
                                                <a:cs typeface="+mn-cs"/>
                                              </a:rPr>
                                              <m:t>)</m:t>
                                            </m:r>
                                          </m:e>
                                          <m:sup>
                                            <m:r>
                                              <a:rPr lang="en-US" sz="1800" i="1" kern="1200">
                                                <a:solidFill>
                                                  <a:schemeClr val="dk1"/>
                                                </a:solidFill>
                                                <a:effectLst/>
                                                <a:latin typeface="Cambria Math" panose="02040503050406030204" pitchFamily="18" charset="0"/>
                                                <a:ea typeface="+mn-ea"/>
                                                <a:cs typeface="+mn-cs"/>
                                              </a:rPr>
                                              <m:t>2</m:t>
                                            </m:r>
                                          </m:sup>
                                        </m:sSup>
                                      </m:e>
                                    </m:nary>
                                  </m:e>
                                </m:rad>
                              </m:oMath>
                            </m:oMathPara>
                          </a14:m>
                          <a:endParaRPr lang="en-US" dirty="0"/>
                        </a:p>
                      </a:txBody>
                      <a:tcPr/>
                    </a:tc>
                    <a:extLst>
                      <a:ext uri="{0D108BD9-81ED-4DB2-BD59-A6C34878D82A}">
                        <a16:rowId xmlns:a16="http://schemas.microsoft.com/office/drawing/2014/main" val="609371273"/>
                      </a:ext>
                    </a:extLst>
                  </a:tr>
                  <a:tr h="370840">
                    <a:tc>
                      <a:txBody>
                        <a:bodyPr/>
                        <a:lstStyle/>
                        <a:p>
                          <a:r>
                            <a:rPr lang="en-US" dirty="0"/>
                            <a:t>Mean Absolute Error (MAE)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𝐿</m:t>
                                    </m:r>
                                  </m:e>
                                  <m:sub>
                                    <m:r>
                                      <a:rPr lang="en-US" sz="1800" i="1" kern="1200">
                                        <a:solidFill>
                                          <a:schemeClr val="dk1"/>
                                        </a:solidFill>
                                        <a:effectLst/>
                                        <a:latin typeface="Cambria Math" panose="02040503050406030204" pitchFamily="18" charset="0"/>
                                        <a:ea typeface="+mn-ea"/>
                                        <a:cs typeface="+mn-cs"/>
                                      </a:rPr>
                                      <m:t>𝑀𝐴𝐸</m:t>
                                    </m:r>
                                  </m:sub>
                                </m:sSub>
                                <m:r>
                                  <a:rPr lang="en-US" sz="1800" i="1" kern="120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1</m:t>
                                    </m:r>
                                  </m:num>
                                  <m:den>
                                    <m:r>
                                      <a:rPr lang="en-US" sz="1800" i="1" kern="1200">
                                        <a:solidFill>
                                          <a:schemeClr val="dk1"/>
                                        </a:solidFill>
                                        <a:effectLst/>
                                        <a:latin typeface="Cambria Math" panose="02040503050406030204" pitchFamily="18" charset="0"/>
                                        <a:ea typeface="+mn-ea"/>
                                        <a:cs typeface="+mn-cs"/>
                                      </a:rPr>
                                      <m:t>𝑛</m:t>
                                    </m:r>
                                  </m:den>
                                </m:f>
                                <m:nary>
                                  <m:naryPr>
                                    <m:chr m:val="∑"/>
                                    <m:grow m:val="on"/>
                                    <m:ctrlPr>
                                      <a:rPr lang="en-US" sz="1800" i="1" kern="1200">
                                        <a:solidFill>
                                          <a:schemeClr val="dk1"/>
                                        </a:solidFill>
                                        <a:effectLst/>
                                        <a:latin typeface="Cambria Math" panose="02040503050406030204" pitchFamily="18" charset="0"/>
                                        <a:ea typeface="+mn-ea"/>
                                        <a:cs typeface="+mn-cs"/>
                                      </a:rPr>
                                    </m:ctrlPr>
                                  </m:naryPr>
                                  <m:sub>
                                    <m:r>
                                      <a:rPr lang="en-US" sz="1800" i="1" kern="1200">
                                        <a:solidFill>
                                          <a:schemeClr val="dk1"/>
                                        </a:solidFill>
                                        <a:effectLst/>
                                        <a:latin typeface="Cambria Math" panose="02040503050406030204" pitchFamily="18" charset="0"/>
                                        <a:ea typeface="+mn-ea"/>
                                        <a:cs typeface="+mn-cs"/>
                                      </a:rPr>
                                      <m:t>𝑖</m:t>
                                    </m:r>
                                    <m:r>
                                      <a:rPr lang="en-US" sz="1800" i="1" kern="1200">
                                        <a:solidFill>
                                          <a:schemeClr val="dk1"/>
                                        </a:solidFill>
                                        <a:effectLst/>
                                        <a:latin typeface="Cambria Math" panose="02040503050406030204" pitchFamily="18" charset="0"/>
                                        <a:ea typeface="+mn-ea"/>
                                        <a:cs typeface="+mn-cs"/>
                                      </a:rPr>
                                      <m:t>=1</m:t>
                                    </m:r>
                                  </m:sub>
                                  <m:sup>
                                    <m:r>
                                      <a:rPr lang="en-US" sz="1800" i="1" kern="1200">
                                        <a:solidFill>
                                          <a:schemeClr val="dk1"/>
                                        </a:solidFill>
                                        <a:effectLst/>
                                        <a:latin typeface="Cambria Math" panose="02040503050406030204" pitchFamily="18" charset="0"/>
                                        <a:ea typeface="+mn-ea"/>
                                        <a:cs typeface="+mn-cs"/>
                                      </a:rPr>
                                      <m:t>𝑛</m:t>
                                    </m:r>
                                  </m:sup>
                                  <m:e>
                                    <m:sSubSup>
                                      <m:sSubSupPr>
                                        <m:ctrlPr>
                                          <a:rPr lang="en-US" sz="1800" i="1" kern="1200">
                                            <a:solidFill>
                                              <a:schemeClr val="dk1"/>
                                            </a:solidFill>
                                            <a:effectLst/>
                                            <a:latin typeface="Cambria Math" panose="02040503050406030204" pitchFamily="18" charset="0"/>
                                            <a:ea typeface="+mn-ea"/>
                                            <a:cs typeface="+mn-cs"/>
                                          </a:rPr>
                                        </m:ctrlPr>
                                      </m:sSubSupPr>
                                      <m:e>
                                        <m:r>
                                          <a:rPr lang="en-US" sz="1800" i="1" kern="1200">
                                            <a:solidFill>
                                              <a:schemeClr val="dk1"/>
                                            </a:solidFill>
                                            <a:effectLst/>
                                            <a:latin typeface="Cambria Math" panose="02040503050406030204" pitchFamily="18" charset="0"/>
                                            <a:ea typeface="+mn-ea"/>
                                            <a:cs typeface="+mn-cs"/>
                                          </a:rPr>
                                          <m:t>|</m:t>
                                        </m:r>
                                        <m:r>
                                          <a:rPr lang="en-US" sz="1800" i="1" kern="1200">
                                            <a:solidFill>
                                              <a:schemeClr val="dk1"/>
                                            </a:solidFill>
                                            <a:effectLst/>
                                            <a:latin typeface="Cambria Math" panose="02040503050406030204" pitchFamily="18" charset="0"/>
                                            <a:ea typeface="+mn-ea"/>
                                            <a:cs typeface="+mn-cs"/>
                                          </a:rPr>
                                          <m:t>𝑦</m:t>
                                        </m:r>
                                      </m:e>
                                      <m:sub>
                                        <m:r>
                                          <a:rPr lang="en-US" sz="1800" i="1" kern="1200">
                                            <a:solidFill>
                                              <a:schemeClr val="dk1"/>
                                            </a:solidFill>
                                            <a:effectLst/>
                                            <a:latin typeface="Cambria Math" panose="02040503050406030204" pitchFamily="18" charset="0"/>
                                            <a:ea typeface="+mn-ea"/>
                                            <a:cs typeface="+mn-cs"/>
                                          </a:rPr>
                                          <m:t>𝑡𝑟𝑢𝑒</m:t>
                                        </m:r>
                                      </m:sub>
                                      <m:sup>
                                        <m:r>
                                          <a:rPr lang="en-US" sz="1800" i="1" kern="1200">
                                            <a:solidFill>
                                              <a:schemeClr val="dk1"/>
                                            </a:solidFill>
                                            <a:effectLst/>
                                            <a:latin typeface="Cambria Math" panose="02040503050406030204" pitchFamily="18" charset="0"/>
                                            <a:ea typeface="+mn-ea"/>
                                            <a:cs typeface="+mn-cs"/>
                                          </a:rPr>
                                          <m:t>𝑖</m:t>
                                        </m:r>
                                      </m:sup>
                                    </m:sSubSup>
                                    <m:r>
                                      <a:rPr lang="en-US" sz="1800" i="1" kern="1200">
                                        <a:solidFill>
                                          <a:schemeClr val="dk1"/>
                                        </a:solidFill>
                                        <a:effectLst/>
                                        <a:latin typeface="Cambria Math" panose="02040503050406030204" pitchFamily="18" charset="0"/>
                                        <a:ea typeface="+mn-ea"/>
                                        <a:cs typeface="+mn-cs"/>
                                      </a:rPr>
                                      <m:t>− </m:t>
                                    </m:r>
                                    <m:sSubSup>
                                      <m:sSubSupPr>
                                        <m:ctrlPr>
                                          <a:rPr lang="en-US" sz="1800" i="1" kern="1200">
                                            <a:solidFill>
                                              <a:schemeClr val="dk1"/>
                                            </a:solidFill>
                                            <a:effectLst/>
                                            <a:latin typeface="Cambria Math" panose="02040503050406030204" pitchFamily="18" charset="0"/>
                                            <a:ea typeface="+mn-ea"/>
                                            <a:cs typeface="+mn-cs"/>
                                          </a:rPr>
                                        </m:ctrlPr>
                                      </m:sSubSupPr>
                                      <m:e>
                                        <m:r>
                                          <a:rPr lang="en-US" sz="1800" i="1" kern="1200">
                                            <a:solidFill>
                                              <a:schemeClr val="dk1"/>
                                            </a:solidFill>
                                            <a:effectLst/>
                                            <a:latin typeface="Cambria Math" panose="02040503050406030204" pitchFamily="18" charset="0"/>
                                            <a:ea typeface="+mn-ea"/>
                                            <a:cs typeface="+mn-cs"/>
                                          </a:rPr>
                                          <m:t>𝑦</m:t>
                                        </m:r>
                                      </m:e>
                                      <m:sub>
                                        <m:r>
                                          <a:rPr lang="en-US" sz="1800" i="1" kern="1200">
                                            <a:solidFill>
                                              <a:schemeClr val="dk1"/>
                                            </a:solidFill>
                                            <a:effectLst/>
                                            <a:latin typeface="Cambria Math" panose="02040503050406030204" pitchFamily="18" charset="0"/>
                                            <a:ea typeface="+mn-ea"/>
                                            <a:cs typeface="+mn-cs"/>
                                          </a:rPr>
                                          <m:t>𝑝𝑟𝑒𝑑</m:t>
                                        </m:r>
                                      </m:sub>
                                      <m:sup>
                                        <m:r>
                                          <a:rPr lang="en-US" sz="1800" i="1" kern="1200">
                                            <a:solidFill>
                                              <a:schemeClr val="dk1"/>
                                            </a:solidFill>
                                            <a:effectLst/>
                                            <a:latin typeface="Cambria Math" panose="02040503050406030204" pitchFamily="18" charset="0"/>
                                            <a:ea typeface="+mn-ea"/>
                                            <a:cs typeface="+mn-cs"/>
                                          </a:rPr>
                                          <m:t>𝑖</m:t>
                                        </m:r>
                                      </m:sup>
                                    </m:sSubSup>
                                    <m:r>
                                      <a:rPr lang="en-US" sz="1800" i="1" kern="1200">
                                        <a:solidFill>
                                          <a:schemeClr val="dk1"/>
                                        </a:solidFill>
                                        <a:effectLst/>
                                        <a:latin typeface="Cambria Math" panose="02040503050406030204" pitchFamily="18" charset="0"/>
                                        <a:ea typeface="+mn-ea"/>
                                        <a:cs typeface="+mn-cs"/>
                                      </a:rPr>
                                      <m:t>|</m:t>
                                    </m:r>
                                  </m:e>
                                </m:nary>
                              </m:oMath>
                            </m:oMathPara>
                          </a14:m>
                          <a:endParaRPr lang="en-US" dirty="0"/>
                        </a:p>
                      </a:txBody>
                      <a:tcPr/>
                    </a:tc>
                    <a:extLst>
                      <a:ext uri="{0D108BD9-81ED-4DB2-BD59-A6C34878D82A}">
                        <a16:rowId xmlns:a16="http://schemas.microsoft.com/office/drawing/2014/main" val="1463077591"/>
                      </a:ext>
                    </a:extLst>
                  </a:tr>
                  <a:tr h="370840">
                    <a:tc>
                      <a:txBody>
                        <a:bodyPr/>
                        <a:lstStyle/>
                        <a:p>
                          <a:r>
                            <a:rPr lang="en-US" dirty="0"/>
                            <a:t>Wasserstein Distance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𝐿</m:t>
                                    </m:r>
                                  </m:e>
                                  <m:sub>
                                    <m:r>
                                      <a:rPr lang="en-US" sz="1800" i="1" kern="1200">
                                        <a:solidFill>
                                          <a:schemeClr val="dk1"/>
                                        </a:solidFill>
                                        <a:effectLst/>
                                        <a:latin typeface="Cambria Math" panose="02040503050406030204" pitchFamily="18" charset="0"/>
                                        <a:ea typeface="+mn-ea"/>
                                        <a:cs typeface="+mn-cs"/>
                                      </a:rPr>
                                      <m:t>𝑊𝑎𝑠𝑠𝑒𝑟𝑠𝑡𝑒𝑖𝑛</m:t>
                                    </m:r>
                                  </m:sub>
                                </m:sSub>
                                <m:r>
                                  <a:rPr lang="en-US" sz="1800" kern="120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1</m:t>
                                    </m:r>
                                  </m:num>
                                  <m:den>
                                    <m:r>
                                      <a:rPr lang="en-US" sz="1800" i="1" kern="1200">
                                        <a:solidFill>
                                          <a:schemeClr val="dk1"/>
                                        </a:solidFill>
                                        <a:effectLst/>
                                        <a:latin typeface="Cambria Math" panose="02040503050406030204" pitchFamily="18" charset="0"/>
                                        <a:ea typeface="+mn-ea"/>
                                        <a:cs typeface="+mn-cs"/>
                                      </a:rPr>
                                      <m:t>𝑛</m:t>
                                    </m:r>
                                  </m:den>
                                </m:f>
                                <m:r>
                                  <a:rPr lang="en-US" sz="1800" i="1" kern="1200">
                                    <a:solidFill>
                                      <a:schemeClr val="dk1"/>
                                    </a:solidFill>
                                    <a:effectLst/>
                                    <a:latin typeface="Cambria Math" panose="02040503050406030204" pitchFamily="18" charset="0"/>
                                    <a:ea typeface="+mn-ea"/>
                                    <a:cs typeface="+mn-cs"/>
                                  </a:rPr>
                                  <m:t>(</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𝑦</m:t>
                                    </m:r>
                                  </m:e>
                                  <m:sub>
                                    <m:r>
                                      <a:rPr lang="en-US" sz="1800" i="1" kern="1200">
                                        <a:solidFill>
                                          <a:schemeClr val="dk1"/>
                                        </a:solidFill>
                                        <a:effectLst/>
                                        <a:latin typeface="Cambria Math" panose="02040503050406030204" pitchFamily="18" charset="0"/>
                                        <a:ea typeface="+mn-ea"/>
                                        <a:cs typeface="+mn-cs"/>
                                      </a:rPr>
                                      <m:t>𝑡𝑟𝑢𝑒</m:t>
                                    </m:r>
                                  </m:sub>
                                </m:sSub>
                                <m:r>
                                  <a:rPr lang="en-US" sz="1800" i="1" kern="1200">
                                    <a:solidFill>
                                      <a:schemeClr val="dk1"/>
                                    </a:solidFill>
                                    <a:effectLst/>
                                    <a:latin typeface="Cambria Math" panose="02040503050406030204" pitchFamily="18" charset="0"/>
                                    <a:ea typeface="+mn-ea"/>
                                    <a:cs typeface="+mn-cs"/>
                                  </a:rPr>
                                  <m:t>∗</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𝑦</m:t>
                                    </m:r>
                                  </m:e>
                                  <m:sub>
                                    <m:r>
                                      <a:rPr lang="en-US" sz="1800" i="1" kern="1200">
                                        <a:solidFill>
                                          <a:schemeClr val="dk1"/>
                                        </a:solidFill>
                                        <a:effectLst/>
                                        <a:latin typeface="Cambria Math" panose="02040503050406030204" pitchFamily="18" charset="0"/>
                                        <a:ea typeface="+mn-ea"/>
                                        <a:cs typeface="+mn-cs"/>
                                      </a:rPr>
                                      <m:t>𝑝𝑟𝑒𝑑</m:t>
                                    </m:r>
                                  </m:sub>
                                </m:sSub>
                                <m:r>
                                  <a:rPr lang="en-US" sz="1800" i="1" kern="1200">
                                    <a:solidFill>
                                      <a:schemeClr val="dk1"/>
                                    </a:solidFill>
                                    <a:effectLst/>
                                    <a:latin typeface="Cambria Math" panose="02040503050406030204" pitchFamily="18" charset="0"/>
                                    <a:ea typeface="+mn-ea"/>
                                    <a:cs typeface="+mn-cs"/>
                                  </a:rPr>
                                  <m:t>)</m:t>
                                </m:r>
                              </m:oMath>
                            </m:oMathPara>
                          </a14:m>
                          <a:endParaRPr lang="en-US" dirty="0"/>
                        </a:p>
                      </a:txBody>
                      <a:tcPr/>
                    </a:tc>
                    <a:extLst>
                      <a:ext uri="{0D108BD9-81ED-4DB2-BD59-A6C34878D82A}">
                        <a16:rowId xmlns:a16="http://schemas.microsoft.com/office/drawing/2014/main" val="454252102"/>
                      </a:ext>
                    </a:extLst>
                  </a:tr>
                </a:tbl>
              </a:graphicData>
            </a:graphic>
          </p:graphicFrame>
        </mc:Choice>
        <mc:Fallback xmlns="">
          <p:graphicFrame>
            <p:nvGraphicFramePr>
              <p:cNvPr id="4" name="Table 3">
                <a:extLst>
                  <a:ext uri="{FF2B5EF4-FFF2-40B4-BE49-F238E27FC236}">
                    <a16:creationId xmlns:a16="http://schemas.microsoft.com/office/drawing/2014/main" id="{380F8053-3222-467E-9775-E7838131EBA0}"/>
                  </a:ext>
                </a:extLst>
              </p:cNvPr>
              <p:cNvGraphicFramePr>
                <a:graphicFrameLocks noGrp="1"/>
              </p:cNvGraphicFramePr>
              <p:nvPr>
                <p:extLst>
                  <p:ext uri="{D42A27DB-BD31-4B8C-83A1-F6EECF244321}">
                    <p14:modId xmlns:p14="http://schemas.microsoft.com/office/powerpoint/2010/main" val="3284666793"/>
                  </p:ext>
                </p:extLst>
              </p:nvPr>
            </p:nvGraphicFramePr>
            <p:xfrm>
              <a:off x="838200" y="1781984"/>
              <a:ext cx="10415494" cy="3817176"/>
            </p:xfrm>
            <a:graphic>
              <a:graphicData uri="http://schemas.openxmlformats.org/drawingml/2006/table">
                <a:tbl>
                  <a:tblPr firstRow="1" bandRow="1">
                    <a:tableStyleId>{5C22544A-7EE6-4342-B048-85BDC9FD1C3A}</a:tableStyleId>
                  </a:tblPr>
                  <a:tblGrid>
                    <a:gridCol w="5207747">
                      <a:extLst>
                        <a:ext uri="{9D8B030D-6E8A-4147-A177-3AD203B41FA5}">
                          <a16:colId xmlns:a16="http://schemas.microsoft.com/office/drawing/2014/main" val="1989835318"/>
                        </a:ext>
                      </a:extLst>
                    </a:gridCol>
                    <a:gridCol w="5207747">
                      <a:extLst>
                        <a:ext uri="{9D8B030D-6E8A-4147-A177-3AD203B41FA5}">
                          <a16:colId xmlns:a16="http://schemas.microsoft.com/office/drawing/2014/main" val="4118969199"/>
                        </a:ext>
                      </a:extLst>
                    </a:gridCol>
                  </a:tblGrid>
                  <a:tr h="370840">
                    <a:tc>
                      <a:txBody>
                        <a:bodyPr/>
                        <a:lstStyle/>
                        <a:p>
                          <a:r>
                            <a:rPr lang="en-US" dirty="0"/>
                            <a:t>Loss function</a:t>
                          </a:r>
                        </a:p>
                      </a:txBody>
                      <a:tcPr/>
                    </a:tc>
                    <a:tc>
                      <a:txBody>
                        <a:bodyPr/>
                        <a:lstStyle/>
                        <a:p>
                          <a:r>
                            <a:rPr lang="en-US" dirty="0"/>
                            <a:t>Formula</a:t>
                          </a:r>
                        </a:p>
                      </a:txBody>
                      <a:tcPr/>
                    </a:tc>
                    <a:extLst>
                      <a:ext uri="{0D108BD9-81ED-4DB2-BD59-A6C34878D82A}">
                        <a16:rowId xmlns:a16="http://schemas.microsoft.com/office/drawing/2014/main" val="3896310628"/>
                      </a:ext>
                    </a:extLst>
                  </a:tr>
                  <a:tr h="840550">
                    <a:tc>
                      <a:txBody>
                        <a:bodyPr/>
                        <a:lstStyle/>
                        <a:p>
                          <a:r>
                            <a:rPr lang="en-US" dirty="0"/>
                            <a:t>Mean Square Error (MSE)</a:t>
                          </a:r>
                        </a:p>
                      </a:txBody>
                      <a:tcPr/>
                    </a:tc>
                    <a:tc>
                      <a:txBody>
                        <a:bodyPr/>
                        <a:lstStyle/>
                        <a:p>
                          <a:endParaRPr lang="en-US"/>
                        </a:p>
                      </a:txBody>
                      <a:tcPr>
                        <a:blipFill>
                          <a:blip r:embed="rId2"/>
                          <a:stretch>
                            <a:fillRect l="-100117" t="-47826" r="-468" b="-311594"/>
                          </a:stretch>
                        </a:blipFill>
                      </a:tcPr>
                    </a:tc>
                    <a:extLst>
                      <a:ext uri="{0D108BD9-81ED-4DB2-BD59-A6C34878D82A}">
                        <a16:rowId xmlns:a16="http://schemas.microsoft.com/office/drawing/2014/main" val="3817082116"/>
                      </a:ext>
                    </a:extLst>
                  </a:tr>
                  <a:tr h="1158621">
                    <a:tc>
                      <a:txBody>
                        <a:bodyPr/>
                        <a:lstStyle/>
                        <a:p>
                          <a:r>
                            <a:rPr lang="en-US" dirty="0"/>
                            <a:t>Root Mean Square Error (RMSE)</a:t>
                          </a:r>
                        </a:p>
                      </a:txBody>
                      <a:tcPr/>
                    </a:tc>
                    <a:tc>
                      <a:txBody>
                        <a:bodyPr/>
                        <a:lstStyle/>
                        <a:p>
                          <a:endParaRPr lang="en-US"/>
                        </a:p>
                      </a:txBody>
                      <a:tcPr>
                        <a:blipFill>
                          <a:blip r:embed="rId2"/>
                          <a:stretch>
                            <a:fillRect l="-100117" t="-107368" r="-468" b="-126316"/>
                          </a:stretch>
                        </a:blipFill>
                      </a:tcPr>
                    </a:tc>
                    <a:extLst>
                      <a:ext uri="{0D108BD9-81ED-4DB2-BD59-A6C34878D82A}">
                        <a16:rowId xmlns:a16="http://schemas.microsoft.com/office/drawing/2014/main" val="609371273"/>
                      </a:ext>
                    </a:extLst>
                  </a:tr>
                  <a:tr h="840359">
                    <a:tc>
                      <a:txBody>
                        <a:bodyPr/>
                        <a:lstStyle/>
                        <a:p>
                          <a:r>
                            <a:rPr lang="en-US" dirty="0"/>
                            <a:t>Mean Absolute Error (MAE)</a:t>
                          </a:r>
                        </a:p>
                      </a:txBody>
                      <a:tcPr/>
                    </a:tc>
                    <a:tc>
                      <a:txBody>
                        <a:bodyPr/>
                        <a:lstStyle/>
                        <a:p>
                          <a:endParaRPr lang="en-US"/>
                        </a:p>
                      </a:txBody>
                      <a:tcPr>
                        <a:blipFill>
                          <a:blip r:embed="rId2"/>
                          <a:stretch>
                            <a:fillRect l="-100117" t="-285507" r="-468" b="-73913"/>
                          </a:stretch>
                        </a:blipFill>
                      </a:tcPr>
                    </a:tc>
                    <a:extLst>
                      <a:ext uri="{0D108BD9-81ED-4DB2-BD59-A6C34878D82A}">
                        <a16:rowId xmlns:a16="http://schemas.microsoft.com/office/drawing/2014/main" val="1463077591"/>
                      </a:ext>
                    </a:extLst>
                  </a:tr>
                  <a:tr h="606806">
                    <a:tc>
                      <a:txBody>
                        <a:bodyPr/>
                        <a:lstStyle/>
                        <a:p>
                          <a:r>
                            <a:rPr lang="en-US" dirty="0"/>
                            <a:t>Wasserstein Distance</a:t>
                          </a:r>
                        </a:p>
                      </a:txBody>
                      <a:tcPr/>
                    </a:tc>
                    <a:tc>
                      <a:txBody>
                        <a:bodyPr/>
                        <a:lstStyle/>
                        <a:p>
                          <a:endParaRPr lang="en-US"/>
                        </a:p>
                      </a:txBody>
                      <a:tcPr>
                        <a:blipFill>
                          <a:blip r:embed="rId2"/>
                          <a:stretch>
                            <a:fillRect l="-100117" t="-532000" r="-468" b="-2000"/>
                          </a:stretch>
                        </a:blipFill>
                      </a:tcPr>
                    </a:tc>
                    <a:extLst>
                      <a:ext uri="{0D108BD9-81ED-4DB2-BD59-A6C34878D82A}">
                        <a16:rowId xmlns:a16="http://schemas.microsoft.com/office/drawing/2014/main" val="454252102"/>
                      </a:ext>
                    </a:extLst>
                  </a:tr>
                </a:tbl>
              </a:graphicData>
            </a:graphic>
          </p:graphicFrame>
        </mc:Fallback>
      </mc:AlternateContent>
    </p:spTree>
    <p:extLst>
      <p:ext uri="{BB962C8B-B14F-4D97-AF65-F5344CB8AC3E}">
        <p14:creationId xmlns:p14="http://schemas.microsoft.com/office/powerpoint/2010/main" val="3591443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CE98B80-F50E-4EA4-BAC1-C3C12128CF88}"/>
              </a:ext>
            </a:extLst>
          </p:cNvPr>
          <p:cNvSpPr>
            <a:spLocks noGrp="1"/>
          </p:cNvSpPr>
          <p:nvPr>
            <p:ph type="title"/>
          </p:nvPr>
        </p:nvSpPr>
        <p:spPr>
          <a:xfrm>
            <a:off x="6094105" y="802955"/>
            <a:ext cx="4977976" cy="1454051"/>
          </a:xfrm>
        </p:spPr>
        <p:txBody>
          <a:bodyPr>
            <a:normAutofit/>
          </a:bodyPr>
          <a:lstStyle/>
          <a:p>
            <a:r>
              <a:rPr lang="en-US">
                <a:solidFill>
                  <a:srgbClr val="000000"/>
                </a:solidFill>
              </a:rPr>
              <a:t>Overview</a:t>
            </a:r>
          </a:p>
        </p:txBody>
      </p:sp>
      <p:sp>
        <p:nvSpPr>
          <p:cNvPr id="21"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descr="Onboarding">
            <a:extLst>
              <a:ext uri="{FF2B5EF4-FFF2-40B4-BE49-F238E27FC236}">
                <a16:creationId xmlns:a16="http://schemas.microsoft.com/office/drawing/2014/main" id="{4CF714CF-3DE9-40D1-8293-1AAEC5312C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E52ABC32-63F3-48D7-80D5-035B118C4D2C}"/>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What is Time Series?</a:t>
            </a:r>
          </a:p>
          <a:p>
            <a:r>
              <a:rPr lang="en-US" sz="2000" dirty="0">
                <a:solidFill>
                  <a:srgbClr val="000000"/>
                </a:solidFill>
              </a:rPr>
              <a:t>What is Time Series Forecasting?</a:t>
            </a:r>
          </a:p>
          <a:p>
            <a:r>
              <a:rPr lang="en-US" sz="2000" dirty="0">
                <a:solidFill>
                  <a:srgbClr val="000000"/>
                </a:solidFill>
              </a:rPr>
              <a:t>What is the Stock Price Prediction Problem?</a:t>
            </a:r>
          </a:p>
          <a:p>
            <a:r>
              <a:rPr lang="en-US" sz="2000" dirty="0">
                <a:solidFill>
                  <a:srgbClr val="000000"/>
                </a:solidFill>
              </a:rPr>
              <a:t>What is the Opioid Incident Location Prediction Problem?</a:t>
            </a:r>
          </a:p>
          <a:p>
            <a:endParaRPr lang="en-US" sz="2000" dirty="0">
              <a:solidFill>
                <a:srgbClr val="000000"/>
              </a:solidFill>
            </a:endParaRPr>
          </a:p>
        </p:txBody>
      </p:sp>
    </p:spTree>
    <p:extLst>
      <p:ext uri="{BB962C8B-B14F-4D97-AF65-F5344CB8AC3E}">
        <p14:creationId xmlns:p14="http://schemas.microsoft.com/office/powerpoint/2010/main" val="3394181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139A9-78F3-481D-8599-295CF03F1210}"/>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dirty="0">
                <a:solidFill>
                  <a:schemeClr val="bg1"/>
                </a:solidFill>
                <a:latin typeface="+mj-lt"/>
                <a:ea typeface="+mj-ea"/>
                <a:cs typeface="+mj-cs"/>
              </a:rPr>
              <a:t>Implementation</a:t>
            </a:r>
          </a:p>
        </p:txBody>
      </p:sp>
      <p:sp>
        <p:nvSpPr>
          <p:cNvPr id="14" name="Freeform: Shape 13">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Playbook">
            <a:extLst>
              <a:ext uri="{FF2B5EF4-FFF2-40B4-BE49-F238E27FC236}">
                <a16:creationId xmlns:a16="http://schemas.microsoft.com/office/drawing/2014/main" id="{1727C702-E708-48E5-A55A-36A6435C9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4279430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8D3EE74F-6753-40F6-9007-56CDB138E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812F385-DBFB-437F-9F6B-947C2F1D9F80}"/>
              </a:ext>
            </a:extLst>
          </p:cNvPr>
          <p:cNvSpPr>
            <a:spLocks noGrp="1"/>
          </p:cNvSpPr>
          <p:nvPr>
            <p:ph type="title"/>
          </p:nvPr>
        </p:nvSpPr>
        <p:spPr>
          <a:xfrm>
            <a:off x="6956612" y="5165725"/>
            <a:ext cx="3971365" cy="1325563"/>
          </a:xfrm>
        </p:spPr>
        <p:txBody>
          <a:bodyPr/>
          <a:lstStyle/>
          <a:p>
            <a:r>
              <a:rPr lang="en-US" dirty="0"/>
              <a:t>Affinity Matrix</a:t>
            </a:r>
          </a:p>
        </p:txBody>
      </p:sp>
    </p:spTree>
    <p:extLst>
      <p:ext uri="{BB962C8B-B14F-4D97-AF65-F5344CB8AC3E}">
        <p14:creationId xmlns:p14="http://schemas.microsoft.com/office/powerpoint/2010/main" val="289399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404219D2-CE28-49E1-B53B-0FCADC5C1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F8AC05-96D8-4F51-8882-593E48C50E3F}"/>
              </a:ext>
            </a:extLst>
          </p:cNvPr>
          <p:cNvSpPr>
            <a:spLocks noGrp="1"/>
          </p:cNvSpPr>
          <p:nvPr>
            <p:ph type="title"/>
          </p:nvPr>
        </p:nvSpPr>
        <p:spPr>
          <a:xfrm>
            <a:off x="6060141" y="365125"/>
            <a:ext cx="5293658" cy="1325563"/>
          </a:xfrm>
        </p:spPr>
        <p:txBody>
          <a:bodyPr/>
          <a:lstStyle/>
          <a:p>
            <a:r>
              <a:rPr lang="en-US" dirty="0"/>
              <a:t>GAN Model for Stock Data Prediction</a:t>
            </a:r>
          </a:p>
        </p:txBody>
      </p:sp>
    </p:spTree>
    <p:extLst>
      <p:ext uri="{BB962C8B-B14F-4D97-AF65-F5344CB8AC3E}">
        <p14:creationId xmlns:p14="http://schemas.microsoft.com/office/powerpoint/2010/main" val="3562892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8182-4AF4-439B-AC22-DCA9EBC4B228}"/>
              </a:ext>
            </a:extLst>
          </p:cNvPr>
          <p:cNvSpPr>
            <a:spLocks noGrp="1"/>
          </p:cNvSpPr>
          <p:nvPr>
            <p:ph type="title"/>
          </p:nvPr>
        </p:nvSpPr>
        <p:spPr/>
        <p:txBody>
          <a:bodyPr/>
          <a:lstStyle/>
          <a:p>
            <a:r>
              <a:rPr lang="en-US" dirty="0"/>
              <a:t>Model Structure</a:t>
            </a:r>
          </a:p>
        </p:txBody>
      </p:sp>
      <p:sp>
        <p:nvSpPr>
          <p:cNvPr id="3" name="Content Placeholder 2">
            <a:extLst>
              <a:ext uri="{FF2B5EF4-FFF2-40B4-BE49-F238E27FC236}">
                <a16:creationId xmlns:a16="http://schemas.microsoft.com/office/drawing/2014/main" id="{20515CF1-9B0A-4ECA-ABE1-9C0F26F0FBD8}"/>
              </a:ext>
            </a:extLst>
          </p:cNvPr>
          <p:cNvSpPr>
            <a:spLocks noGrp="1"/>
          </p:cNvSpPr>
          <p:nvPr>
            <p:ph idx="1"/>
          </p:nvPr>
        </p:nvSpPr>
        <p:spPr/>
        <p:txBody>
          <a:bodyPr>
            <a:normAutofit fontScale="70000" lnSpcReduction="20000"/>
          </a:bodyPr>
          <a:lstStyle/>
          <a:p>
            <a:r>
              <a:rPr lang="en-US" b="1" dirty="0"/>
              <a:t>Generator</a:t>
            </a:r>
            <a:r>
              <a:rPr lang="en-US" dirty="0"/>
              <a:t>:</a:t>
            </a:r>
          </a:p>
          <a:p>
            <a:pPr marL="914400" lvl="1" indent="-457200">
              <a:buFont typeface="+mj-lt"/>
              <a:buAutoNum type="arabicPeriod"/>
            </a:pPr>
            <a:r>
              <a:rPr lang="en-US" dirty="0"/>
              <a:t>Two-Dimensional Convolutional LSTM Layer with 32 units, a 3x3 filter, a 1x1 stride and </a:t>
            </a:r>
            <a:r>
              <a:rPr lang="en-US" i="1" dirty="0"/>
              <a:t>‘same’</a:t>
            </a:r>
            <a:r>
              <a:rPr lang="en-US" dirty="0"/>
              <a:t> padding. </a:t>
            </a:r>
          </a:p>
          <a:p>
            <a:pPr marL="914400" lvl="1" indent="-457200">
              <a:buFont typeface="+mj-lt"/>
              <a:buAutoNum type="arabicPeriod"/>
            </a:pPr>
            <a:r>
              <a:rPr lang="en-US" dirty="0"/>
              <a:t>Batch Normalization Layer</a:t>
            </a:r>
          </a:p>
          <a:p>
            <a:pPr marL="914400" lvl="1" indent="-457200">
              <a:buFont typeface="+mj-lt"/>
              <a:buAutoNum type="arabicPeriod"/>
            </a:pPr>
            <a:r>
              <a:rPr lang="en-US" dirty="0"/>
              <a:t>Two-Dimensional Convolutional LSTM Layer with 64 units, a 3x3 filter, a 1x1 stride and </a:t>
            </a:r>
            <a:r>
              <a:rPr lang="en-US" i="1" dirty="0"/>
              <a:t>‘same’</a:t>
            </a:r>
            <a:r>
              <a:rPr lang="en-US" dirty="0"/>
              <a:t> padding.</a:t>
            </a:r>
          </a:p>
          <a:p>
            <a:pPr marL="914400" lvl="1" indent="-457200">
              <a:buFont typeface="+mj-lt"/>
              <a:buAutoNum type="arabicPeriod"/>
            </a:pPr>
            <a:r>
              <a:rPr lang="en-US" dirty="0"/>
              <a:t>Batch Normalization Layer</a:t>
            </a:r>
          </a:p>
          <a:p>
            <a:pPr marL="914400" lvl="1" indent="-457200">
              <a:buFont typeface="+mj-lt"/>
              <a:buAutoNum type="arabicPeriod"/>
            </a:pPr>
            <a:r>
              <a:rPr lang="en-US" dirty="0"/>
              <a:t>Two-Dimensional Convolutional LSTM Layer with 128 units, a 3x3 filter, a 1x1 stride and </a:t>
            </a:r>
            <a:r>
              <a:rPr lang="en-US" i="1" dirty="0"/>
              <a:t>‘same’</a:t>
            </a:r>
            <a:r>
              <a:rPr lang="en-US" dirty="0"/>
              <a:t> padding.</a:t>
            </a:r>
          </a:p>
          <a:p>
            <a:pPr marL="914400" lvl="1" indent="-457200">
              <a:buFont typeface="+mj-lt"/>
              <a:buAutoNum type="arabicPeriod"/>
            </a:pPr>
            <a:r>
              <a:rPr lang="en-US" dirty="0"/>
              <a:t>Batch Normalization Layer</a:t>
            </a:r>
          </a:p>
          <a:p>
            <a:pPr marL="914400" lvl="1" indent="-457200">
              <a:buFont typeface="+mj-lt"/>
              <a:buAutoNum type="arabicPeriod"/>
            </a:pPr>
            <a:r>
              <a:rPr lang="en-US" dirty="0"/>
              <a:t>Two-Dimensional Convolutional LSTM Layer with 256 units, a 3x3 filter, a 1x1 stride and </a:t>
            </a:r>
            <a:r>
              <a:rPr lang="en-US" i="1" dirty="0"/>
              <a:t>‘same’</a:t>
            </a:r>
            <a:r>
              <a:rPr lang="en-US" dirty="0"/>
              <a:t> padding.</a:t>
            </a:r>
          </a:p>
          <a:p>
            <a:pPr marL="914400" lvl="1" indent="-457200">
              <a:buFont typeface="+mj-lt"/>
              <a:buAutoNum type="arabicPeriod"/>
            </a:pPr>
            <a:r>
              <a:rPr lang="en-US" dirty="0"/>
              <a:t>Batch Normalization Layer</a:t>
            </a:r>
          </a:p>
          <a:p>
            <a:pPr marL="914400" lvl="1" indent="-457200">
              <a:buFont typeface="+mj-lt"/>
              <a:buAutoNum type="arabicPeriod"/>
            </a:pPr>
            <a:r>
              <a:rPr lang="en-US" dirty="0"/>
              <a:t>The outputs from 2, 4, 6 and 8 are reshaped and concatenated to form a stack on top of each other to form a matrix.</a:t>
            </a:r>
          </a:p>
          <a:p>
            <a:pPr marL="914400" lvl="1" indent="-457200">
              <a:buFont typeface="+mj-lt"/>
              <a:buAutoNum type="arabicPeriod"/>
            </a:pPr>
            <a:r>
              <a:rPr lang="en-US" dirty="0"/>
              <a:t>An attention layer is created by applying the mean function on the product of a Three-Dimensional Convolution with 1 unit, a 1x1x1 filter, a 1x1x1 stride, </a:t>
            </a:r>
            <a:r>
              <a:rPr lang="en-US" i="1" dirty="0"/>
              <a:t>‘valid’</a:t>
            </a:r>
            <a:r>
              <a:rPr lang="en-US" dirty="0"/>
              <a:t> padding and </a:t>
            </a:r>
            <a:r>
              <a:rPr lang="en-US" i="1" dirty="0"/>
              <a:t>‘</a:t>
            </a:r>
            <a:r>
              <a:rPr lang="en-US" i="1" dirty="0" err="1"/>
              <a:t>softmax</a:t>
            </a:r>
            <a:r>
              <a:rPr lang="en-US" i="1" dirty="0"/>
              <a:t>’</a:t>
            </a:r>
            <a:r>
              <a:rPr lang="en-US" dirty="0"/>
              <a:t> activation function. The input is the output from step 9.</a:t>
            </a:r>
          </a:p>
          <a:p>
            <a:pPr marL="914400" lvl="1" indent="-457200">
              <a:buFont typeface="+mj-lt"/>
              <a:buAutoNum type="arabicPeriod"/>
            </a:pPr>
            <a:r>
              <a:rPr lang="en-US" dirty="0"/>
              <a:t>Two-Dimensional Convolution Layer with 512 units, a 3x3 filter, a 2x2 stride, and </a:t>
            </a:r>
            <a:r>
              <a:rPr lang="en-US" i="1" dirty="0"/>
              <a:t>‘valid’</a:t>
            </a:r>
            <a:r>
              <a:rPr lang="en-US" dirty="0"/>
              <a:t> padding.</a:t>
            </a:r>
          </a:p>
          <a:p>
            <a:pPr marL="914400" lvl="1" indent="-457200">
              <a:buFont typeface="+mj-lt"/>
              <a:buAutoNum type="arabicPeriod"/>
            </a:pPr>
            <a:r>
              <a:rPr lang="en-US" dirty="0"/>
              <a:t>Batch Normalization Layer</a:t>
            </a:r>
          </a:p>
          <a:p>
            <a:pPr marL="914400" lvl="1" indent="-457200">
              <a:buFont typeface="+mj-lt"/>
              <a:buAutoNum type="arabicPeriod"/>
            </a:pPr>
            <a:r>
              <a:rPr lang="en-US" dirty="0"/>
              <a:t>Leaky </a:t>
            </a:r>
            <a:r>
              <a:rPr lang="en-US" dirty="0" err="1"/>
              <a:t>ReLU</a:t>
            </a:r>
            <a:r>
              <a:rPr lang="en-US" dirty="0"/>
              <a:t> Activation Layer with α = 0.2</a:t>
            </a:r>
          </a:p>
          <a:p>
            <a:pPr marL="0" indent="0">
              <a:buNone/>
            </a:pPr>
            <a:endParaRPr lang="en-US" dirty="0"/>
          </a:p>
        </p:txBody>
      </p:sp>
    </p:spTree>
    <p:extLst>
      <p:ext uri="{BB962C8B-B14F-4D97-AF65-F5344CB8AC3E}">
        <p14:creationId xmlns:p14="http://schemas.microsoft.com/office/powerpoint/2010/main" val="1609049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5240-6796-48BD-8E88-9B642FAD18B9}"/>
              </a:ext>
            </a:extLst>
          </p:cNvPr>
          <p:cNvSpPr>
            <a:spLocks noGrp="1"/>
          </p:cNvSpPr>
          <p:nvPr>
            <p:ph type="title"/>
          </p:nvPr>
        </p:nvSpPr>
        <p:spPr/>
        <p:txBody>
          <a:bodyPr/>
          <a:lstStyle/>
          <a:p>
            <a:r>
              <a:rPr lang="en-US" dirty="0"/>
              <a:t>Model Structure (contd.)</a:t>
            </a:r>
          </a:p>
        </p:txBody>
      </p:sp>
      <p:sp>
        <p:nvSpPr>
          <p:cNvPr id="3" name="Content Placeholder 2">
            <a:extLst>
              <a:ext uri="{FF2B5EF4-FFF2-40B4-BE49-F238E27FC236}">
                <a16:creationId xmlns:a16="http://schemas.microsoft.com/office/drawing/2014/main" id="{49D14FBF-DB65-4931-85A4-FAF3D77BA787}"/>
              </a:ext>
            </a:extLst>
          </p:cNvPr>
          <p:cNvSpPr>
            <a:spLocks noGrp="1"/>
          </p:cNvSpPr>
          <p:nvPr>
            <p:ph idx="1"/>
          </p:nvPr>
        </p:nvSpPr>
        <p:spPr/>
        <p:txBody>
          <a:bodyPr>
            <a:normAutofit fontScale="70000" lnSpcReduction="20000"/>
          </a:bodyPr>
          <a:lstStyle/>
          <a:p>
            <a:pPr lvl="0"/>
            <a:r>
              <a:rPr lang="en-US" b="1" dirty="0"/>
              <a:t>Generator(contd.)</a:t>
            </a:r>
            <a:r>
              <a:rPr lang="en-US" dirty="0"/>
              <a:t>:</a:t>
            </a:r>
          </a:p>
          <a:p>
            <a:pPr marL="914400" lvl="1" indent="-457200">
              <a:buFont typeface="+mj-lt"/>
              <a:buAutoNum type="arabicPeriod" startAt="14"/>
            </a:pPr>
            <a:r>
              <a:rPr lang="en-US" dirty="0"/>
              <a:t>Dropout with dropout rate = 0.3</a:t>
            </a:r>
          </a:p>
          <a:p>
            <a:pPr marL="914400" lvl="1" indent="-457200">
              <a:buFont typeface="+mj-lt"/>
              <a:buAutoNum type="arabicPeriod" startAt="14"/>
            </a:pPr>
            <a:r>
              <a:rPr lang="en-US" dirty="0"/>
              <a:t>Two-Dimensional Convolution Layer with 256 units, a 3x3 filter, a 2x2 stride, and </a:t>
            </a:r>
            <a:r>
              <a:rPr lang="en-US" i="1" dirty="0"/>
              <a:t>‘valid’</a:t>
            </a:r>
            <a:r>
              <a:rPr lang="en-US" dirty="0"/>
              <a:t> padding.</a:t>
            </a:r>
          </a:p>
          <a:p>
            <a:pPr marL="914400" lvl="1" indent="-457200">
              <a:buFont typeface="+mj-lt"/>
              <a:buAutoNum type="arabicPeriod" startAt="14"/>
            </a:pPr>
            <a:r>
              <a:rPr lang="en-US" dirty="0"/>
              <a:t>Batch Normalization Layer</a:t>
            </a:r>
          </a:p>
          <a:p>
            <a:pPr marL="914400" lvl="1" indent="-457200">
              <a:buFont typeface="+mj-lt"/>
              <a:buAutoNum type="arabicPeriod" startAt="14"/>
            </a:pPr>
            <a:r>
              <a:rPr lang="en-US" dirty="0"/>
              <a:t>Leaky </a:t>
            </a:r>
            <a:r>
              <a:rPr lang="en-US" dirty="0" err="1"/>
              <a:t>ReLU</a:t>
            </a:r>
            <a:r>
              <a:rPr lang="en-US" dirty="0"/>
              <a:t> Activation Layer with α = 0.2</a:t>
            </a:r>
          </a:p>
          <a:p>
            <a:pPr marL="914400" lvl="1" indent="-457200">
              <a:buFont typeface="+mj-lt"/>
              <a:buAutoNum type="arabicPeriod" startAt="14"/>
            </a:pPr>
            <a:r>
              <a:rPr lang="en-US" dirty="0"/>
              <a:t>Dropout with dropout rate = 0.3</a:t>
            </a:r>
          </a:p>
          <a:p>
            <a:pPr marL="914400" lvl="1" indent="-457200">
              <a:buFont typeface="+mj-lt"/>
              <a:buAutoNum type="arabicPeriod" startAt="14"/>
            </a:pPr>
            <a:r>
              <a:rPr lang="en-US" dirty="0"/>
              <a:t>Two-Dimensional Convolution Layer with 128 units, a 3x3 filter, a 2x2 stride, and </a:t>
            </a:r>
            <a:r>
              <a:rPr lang="en-US" i="1" dirty="0"/>
              <a:t>‘valid’</a:t>
            </a:r>
            <a:r>
              <a:rPr lang="en-US" dirty="0"/>
              <a:t> padding.</a:t>
            </a:r>
          </a:p>
          <a:p>
            <a:pPr marL="914400" lvl="1" indent="-457200">
              <a:buFont typeface="+mj-lt"/>
              <a:buAutoNum type="arabicPeriod" startAt="14"/>
            </a:pPr>
            <a:r>
              <a:rPr lang="en-US" dirty="0"/>
              <a:t>Batch Normalization Layer</a:t>
            </a:r>
          </a:p>
          <a:p>
            <a:pPr marL="914400" lvl="1" indent="-457200">
              <a:buFont typeface="+mj-lt"/>
              <a:buAutoNum type="arabicPeriod" startAt="14"/>
            </a:pPr>
            <a:r>
              <a:rPr lang="en-US" dirty="0"/>
              <a:t>Leaky </a:t>
            </a:r>
            <a:r>
              <a:rPr lang="en-US" dirty="0" err="1"/>
              <a:t>ReLU</a:t>
            </a:r>
            <a:r>
              <a:rPr lang="en-US" dirty="0"/>
              <a:t> Activation Layer with α = 0.2</a:t>
            </a:r>
          </a:p>
          <a:p>
            <a:pPr marL="914400" lvl="1" indent="-457200">
              <a:buFont typeface="+mj-lt"/>
              <a:buAutoNum type="arabicPeriod" startAt="14"/>
            </a:pPr>
            <a:r>
              <a:rPr lang="en-US" dirty="0"/>
              <a:t>Dropout with dropout rate = 0.3</a:t>
            </a:r>
          </a:p>
          <a:p>
            <a:pPr marL="914400" lvl="1" indent="-457200">
              <a:buFont typeface="+mj-lt"/>
              <a:buAutoNum type="arabicPeriod" startAt="14"/>
            </a:pPr>
            <a:r>
              <a:rPr lang="en-US" dirty="0"/>
              <a:t>Two-Dimensional Convolution Layer with 64 units, a 3x3 filter, a 2x2 stride, and </a:t>
            </a:r>
            <a:r>
              <a:rPr lang="en-US" i="1" dirty="0"/>
              <a:t>‘valid’</a:t>
            </a:r>
            <a:r>
              <a:rPr lang="en-US" dirty="0"/>
              <a:t> padding.</a:t>
            </a:r>
          </a:p>
          <a:p>
            <a:pPr marL="914400" lvl="1" indent="-457200">
              <a:buFont typeface="+mj-lt"/>
              <a:buAutoNum type="arabicPeriod" startAt="14"/>
            </a:pPr>
            <a:r>
              <a:rPr lang="en-US" dirty="0"/>
              <a:t>Batch Normalization Layer</a:t>
            </a:r>
          </a:p>
          <a:p>
            <a:pPr marL="914400" lvl="1" indent="-457200">
              <a:buFont typeface="+mj-lt"/>
              <a:buAutoNum type="arabicPeriod" startAt="14"/>
            </a:pPr>
            <a:r>
              <a:rPr lang="en-US" dirty="0"/>
              <a:t>Leaky </a:t>
            </a:r>
            <a:r>
              <a:rPr lang="en-US" dirty="0" err="1"/>
              <a:t>ReLU</a:t>
            </a:r>
            <a:r>
              <a:rPr lang="en-US" dirty="0"/>
              <a:t> Activation Layer with α = 0.2</a:t>
            </a:r>
          </a:p>
          <a:p>
            <a:pPr marL="914400" lvl="1" indent="-457200">
              <a:buFont typeface="+mj-lt"/>
              <a:buAutoNum type="arabicPeriod" startAt="14"/>
            </a:pPr>
            <a:r>
              <a:rPr lang="en-US" dirty="0"/>
              <a:t>Dropout with dropout rate = 0.3</a:t>
            </a:r>
          </a:p>
          <a:p>
            <a:pPr marL="914400" lvl="1" indent="-457200">
              <a:buFont typeface="+mj-lt"/>
              <a:buAutoNum type="arabicPeriod" startAt="14"/>
            </a:pPr>
            <a:r>
              <a:rPr lang="en-US" dirty="0"/>
              <a:t>Flatten</a:t>
            </a:r>
          </a:p>
          <a:p>
            <a:pPr marL="914400" lvl="1" indent="-457200">
              <a:buFont typeface="+mj-lt"/>
              <a:buAutoNum type="arabicPeriod" startAt="14"/>
            </a:pPr>
            <a:r>
              <a:rPr lang="en-US" dirty="0"/>
              <a:t>Dense Layer of 100 units and of Leaky </a:t>
            </a:r>
            <a:r>
              <a:rPr lang="en-US" dirty="0" err="1"/>
              <a:t>ReLU</a:t>
            </a:r>
            <a:r>
              <a:rPr lang="en-US" dirty="0"/>
              <a:t> activation with α = 0.2</a:t>
            </a:r>
          </a:p>
          <a:p>
            <a:pPr marL="914400" lvl="1" indent="-457200">
              <a:buFont typeface="+mj-lt"/>
              <a:buAutoNum type="arabicPeriod" startAt="14"/>
            </a:pPr>
            <a:r>
              <a:rPr lang="en-US" dirty="0"/>
              <a:t>Dense Layer of 1 unit with </a:t>
            </a:r>
            <a:r>
              <a:rPr lang="en-US" i="1" dirty="0"/>
              <a:t>tanh</a:t>
            </a:r>
            <a:r>
              <a:rPr lang="en-US" dirty="0"/>
              <a:t> activation.</a:t>
            </a:r>
          </a:p>
        </p:txBody>
      </p:sp>
    </p:spTree>
    <p:extLst>
      <p:ext uri="{BB962C8B-B14F-4D97-AF65-F5344CB8AC3E}">
        <p14:creationId xmlns:p14="http://schemas.microsoft.com/office/powerpoint/2010/main" val="4040392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A3C7-18A0-488E-A847-C157B02C4D08}"/>
              </a:ext>
            </a:extLst>
          </p:cNvPr>
          <p:cNvSpPr>
            <a:spLocks noGrp="1"/>
          </p:cNvSpPr>
          <p:nvPr>
            <p:ph type="title"/>
          </p:nvPr>
        </p:nvSpPr>
        <p:spPr/>
        <p:txBody>
          <a:bodyPr/>
          <a:lstStyle/>
          <a:p>
            <a:r>
              <a:rPr lang="en-US" dirty="0"/>
              <a:t>Model Structure(contd.)</a:t>
            </a:r>
          </a:p>
        </p:txBody>
      </p:sp>
      <p:sp>
        <p:nvSpPr>
          <p:cNvPr id="3" name="Content Placeholder 2">
            <a:extLst>
              <a:ext uri="{FF2B5EF4-FFF2-40B4-BE49-F238E27FC236}">
                <a16:creationId xmlns:a16="http://schemas.microsoft.com/office/drawing/2014/main" id="{F0238065-FAF1-4209-9874-15452DE90BDB}"/>
              </a:ext>
            </a:extLst>
          </p:cNvPr>
          <p:cNvSpPr>
            <a:spLocks noGrp="1"/>
          </p:cNvSpPr>
          <p:nvPr>
            <p:ph idx="1"/>
          </p:nvPr>
        </p:nvSpPr>
        <p:spPr/>
        <p:txBody>
          <a:bodyPr/>
          <a:lstStyle/>
          <a:p>
            <a:r>
              <a:rPr lang="en-US" b="1" dirty="0"/>
              <a:t>Discriminator</a:t>
            </a:r>
            <a:r>
              <a:rPr lang="en-US" dirty="0"/>
              <a:t>:</a:t>
            </a:r>
          </a:p>
          <a:p>
            <a:pPr marL="914400" lvl="1" indent="-457200">
              <a:buFont typeface="+mj-lt"/>
              <a:buAutoNum type="arabicPeriod"/>
            </a:pPr>
            <a:r>
              <a:rPr lang="en-US" dirty="0"/>
              <a:t>Dense Layer of 1 unit and of Leaky </a:t>
            </a:r>
            <a:r>
              <a:rPr lang="en-US" dirty="0" err="1"/>
              <a:t>ReLU</a:t>
            </a:r>
            <a:r>
              <a:rPr lang="en-US" dirty="0"/>
              <a:t> activation with α = 0.2</a:t>
            </a:r>
          </a:p>
          <a:p>
            <a:pPr marL="914400" lvl="1" indent="-457200">
              <a:buFont typeface="+mj-lt"/>
              <a:buAutoNum type="arabicPeriod"/>
            </a:pPr>
            <a:r>
              <a:rPr lang="en-US" dirty="0"/>
              <a:t>Dense Layer of 1 unit and of Leaky </a:t>
            </a:r>
            <a:r>
              <a:rPr lang="en-US" dirty="0" err="1"/>
              <a:t>ReLU</a:t>
            </a:r>
            <a:r>
              <a:rPr lang="en-US" dirty="0"/>
              <a:t> activation with α = 0.2</a:t>
            </a:r>
          </a:p>
          <a:p>
            <a:pPr marL="914400" lvl="1" indent="-457200">
              <a:buFont typeface="+mj-lt"/>
              <a:buAutoNum type="arabicPeriod"/>
            </a:pPr>
            <a:r>
              <a:rPr lang="en-US" dirty="0"/>
              <a:t>Dense Layer of 1 unit and of Leaky </a:t>
            </a:r>
            <a:r>
              <a:rPr lang="en-US" dirty="0" err="1"/>
              <a:t>ReLU</a:t>
            </a:r>
            <a:r>
              <a:rPr lang="en-US" dirty="0"/>
              <a:t> activation with α = 0.2</a:t>
            </a:r>
          </a:p>
          <a:p>
            <a:pPr marL="914400" lvl="1" indent="-457200">
              <a:buFont typeface="+mj-lt"/>
              <a:buAutoNum type="arabicPeriod"/>
            </a:pPr>
            <a:r>
              <a:rPr lang="en-US" dirty="0"/>
              <a:t>Dense Layer of 1 unit and of </a:t>
            </a:r>
            <a:r>
              <a:rPr lang="en-US" i="1" dirty="0"/>
              <a:t>tanh</a:t>
            </a:r>
            <a:r>
              <a:rPr lang="en-US" dirty="0"/>
              <a:t> activation</a:t>
            </a:r>
          </a:p>
          <a:p>
            <a:endParaRPr lang="en-US" dirty="0"/>
          </a:p>
        </p:txBody>
      </p:sp>
    </p:spTree>
    <p:extLst>
      <p:ext uri="{BB962C8B-B14F-4D97-AF65-F5344CB8AC3E}">
        <p14:creationId xmlns:p14="http://schemas.microsoft.com/office/powerpoint/2010/main" val="2745106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E309-7AD2-43C5-8D45-07D624F0D720}"/>
              </a:ext>
            </a:extLst>
          </p:cNvPr>
          <p:cNvSpPr>
            <a:spLocks noGrp="1"/>
          </p:cNvSpPr>
          <p:nvPr>
            <p:ph type="title"/>
          </p:nvPr>
        </p:nvSpPr>
        <p:spPr>
          <a:xfrm>
            <a:off x="4965430" y="629268"/>
            <a:ext cx="6586491" cy="1286160"/>
          </a:xfrm>
        </p:spPr>
        <p:txBody>
          <a:bodyPr anchor="b">
            <a:normAutofit/>
          </a:bodyPr>
          <a:lstStyle/>
          <a:p>
            <a:r>
              <a:rPr lang="en-US" dirty="0"/>
              <a:t>Loss Function</a:t>
            </a:r>
          </a:p>
        </p:txBody>
      </p:sp>
      <p:pic>
        <p:nvPicPr>
          <p:cNvPr id="5" name="Picture 4">
            <a:extLst>
              <a:ext uri="{FF2B5EF4-FFF2-40B4-BE49-F238E27FC236}">
                <a16:creationId xmlns:a16="http://schemas.microsoft.com/office/drawing/2014/main" id="{5857B9A5-849D-43E1-9BAD-F477855CDB98}"/>
              </a:ext>
            </a:extLst>
          </p:cNvPr>
          <p:cNvPicPr>
            <a:picLocks noChangeAspect="1"/>
          </p:cNvPicPr>
          <p:nvPr/>
        </p:nvPicPr>
        <p:blipFill rotWithShape="1">
          <a:blip r:embed="rId2"/>
          <a:srcRect l="24292" r="3092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5290EB-0B65-44C5-B57A-85C3CC83CFB1}"/>
                  </a:ext>
                </a:extLst>
              </p:cNvPr>
              <p:cNvSpPr>
                <a:spLocks noGrp="1"/>
              </p:cNvSpPr>
              <p:nvPr>
                <p:ph idx="1"/>
              </p:nvPr>
            </p:nvSpPr>
            <p:spPr>
              <a:xfrm>
                <a:off x="4965431" y="2438400"/>
                <a:ext cx="6586489" cy="3785419"/>
              </a:xfrm>
            </p:spPr>
            <p:txBody>
              <a:bodyPr>
                <a:normAutofit/>
              </a:bodyPr>
              <a:lstStyle/>
              <a:p>
                <a:r>
                  <a:rPr lang="en-US" sz="2000" dirty="0"/>
                  <a:t>Combination of Wasserstein Loss and MSE.</a:t>
                </a:r>
              </a:p>
              <a:p>
                <a:r>
                  <a:rPr lang="en-US" sz="2000" dirty="0"/>
                  <a:t>The Wasserstein loss calculates the distance between the two probability distributions but not how far apart the predicted values are. Hence MSE is also incorporated in the loss.</a:t>
                </a:r>
              </a:p>
              <a:p>
                <a:r>
                  <a:rPr lang="en-US" sz="2000" dirty="0"/>
                  <a:t>This is the formula of the loss function used:</a:t>
                </a:r>
              </a:p>
              <a:p>
                <a:pPr marL="0" indent="0">
                  <a:buNone/>
                </a:pPr>
                <a14:m>
                  <m:oMathPara xmlns:m="http://schemas.openxmlformats.org/officeDocument/2006/math">
                    <m:oMathParaPr>
                      <m:jc m:val="centerGroup"/>
                    </m:oMathParaPr>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𝐿</m:t>
                          </m:r>
                        </m:e>
                        <m:sub>
                          <m:r>
                            <a:rPr lang="en-US" sz="2000" b="0" i="1">
                              <a:latin typeface="Cambria Math" panose="02040503050406030204" pitchFamily="18" charset="0"/>
                            </a:rPr>
                            <m:t>𝐺𝐴𝑁</m:t>
                          </m:r>
                        </m:sub>
                      </m:sSub>
                      <m:r>
                        <a:rPr lang="en-US" sz="2000" b="0" i="1">
                          <a:latin typeface="Cambria Math" panose="02040503050406030204" pitchFamily="18" charset="0"/>
                        </a:rPr>
                        <m:t>=0.6∗</m:t>
                      </m:r>
                      <m:sSub>
                        <m:sSubPr>
                          <m:ctrlPr>
                            <a:rPr lang="en-US" sz="2000" b="0" i="1">
                              <a:latin typeface="Cambria Math" panose="02040503050406030204" pitchFamily="18" charset="0"/>
                            </a:rPr>
                          </m:ctrlPr>
                        </m:sSubPr>
                        <m:e>
                          <m:r>
                            <a:rPr lang="en-US" sz="2000" b="0" i="1">
                              <a:latin typeface="Cambria Math" panose="02040503050406030204" pitchFamily="18" charset="0"/>
                            </a:rPr>
                            <m:t>𝐿</m:t>
                          </m:r>
                        </m:e>
                        <m:sub>
                          <m:r>
                            <a:rPr lang="en-US" sz="2000" b="0" i="1">
                              <a:latin typeface="Cambria Math" panose="02040503050406030204" pitchFamily="18" charset="0"/>
                            </a:rPr>
                            <m:t>𝑊𝑎𝑠𝑠𝑒𝑟𝑠𝑡𝑒𝑖𝑛</m:t>
                          </m:r>
                        </m:sub>
                      </m:sSub>
                      <m:r>
                        <a:rPr lang="en-US" sz="2000" b="0" i="1">
                          <a:latin typeface="Cambria Math" panose="02040503050406030204" pitchFamily="18" charset="0"/>
                        </a:rPr>
                        <m:t>+0.4∗</m:t>
                      </m:r>
                      <m:sSub>
                        <m:sSubPr>
                          <m:ctrlPr>
                            <a:rPr lang="en-US" sz="2000" b="0" i="1">
                              <a:latin typeface="Cambria Math" panose="02040503050406030204" pitchFamily="18" charset="0"/>
                            </a:rPr>
                          </m:ctrlPr>
                        </m:sSubPr>
                        <m:e>
                          <m:r>
                            <a:rPr lang="en-US" sz="2000" b="0" i="1">
                              <a:latin typeface="Cambria Math" panose="02040503050406030204" pitchFamily="18" charset="0"/>
                            </a:rPr>
                            <m:t>𝐿</m:t>
                          </m:r>
                        </m:e>
                        <m:sub>
                          <m:r>
                            <a:rPr lang="en-US" sz="2000" b="0" i="1">
                              <a:latin typeface="Cambria Math" panose="02040503050406030204" pitchFamily="18" charset="0"/>
                            </a:rPr>
                            <m:t>𝑀𝑆𝐸</m:t>
                          </m:r>
                        </m:sub>
                      </m:sSub>
                    </m:oMath>
                  </m:oMathPara>
                </a14:m>
                <a:endParaRPr lang="en-US" sz="2000" dirty="0"/>
              </a:p>
            </p:txBody>
          </p:sp>
        </mc:Choice>
        <mc:Fallback xmlns="">
          <p:sp>
            <p:nvSpPr>
              <p:cNvPr id="3" name="Content Placeholder 2">
                <a:extLst>
                  <a:ext uri="{FF2B5EF4-FFF2-40B4-BE49-F238E27FC236}">
                    <a16:creationId xmlns:a16="http://schemas.microsoft.com/office/drawing/2014/main" id="{0E5290EB-0B65-44C5-B57A-85C3CC83CFB1}"/>
                  </a:ext>
                </a:extLst>
              </p:cNvPr>
              <p:cNvSpPr>
                <a:spLocks noGrp="1" noRot="1" noChangeAspect="1" noMove="1" noResize="1" noEditPoints="1" noAdjustHandles="1" noChangeArrowheads="1" noChangeShapeType="1" noTextEdit="1"/>
              </p:cNvSpPr>
              <p:nvPr>
                <p:ph idx="1"/>
              </p:nvPr>
            </p:nvSpPr>
            <p:spPr>
              <a:xfrm>
                <a:off x="4965431" y="2438400"/>
                <a:ext cx="6586489" cy="3785419"/>
              </a:xfrm>
              <a:blipFill>
                <a:blip r:embed="rId3"/>
                <a:stretch>
                  <a:fillRect l="-833" t="-1610" r="-926"/>
                </a:stretch>
              </a:blipFill>
            </p:spPr>
            <p:txBody>
              <a:bodyPr/>
              <a:lstStyle/>
              <a:p>
                <a:r>
                  <a:rPr lang="en-US">
                    <a:noFill/>
                  </a:rPr>
                  <a:t> </a:t>
                </a:r>
              </a:p>
            </p:txBody>
          </p:sp>
        </mc:Fallback>
      </mc:AlternateContent>
    </p:spTree>
    <p:extLst>
      <p:ext uri="{BB962C8B-B14F-4D97-AF65-F5344CB8AC3E}">
        <p14:creationId xmlns:p14="http://schemas.microsoft.com/office/powerpoint/2010/main" val="3742491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57D02-E6FC-4804-BDA5-D2AFCD234298}"/>
              </a:ext>
            </a:extLst>
          </p:cNvPr>
          <p:cNvSpPr>
            <a:spLocks noGrp="1"/>
          </p:cNvSpPr>
          <p:nvPr>
            <p:ph type="title"/>
          </p:nvPr>
        </p:nvSpPr>
        <p:spPr>
          <a:xfrm>
            <a:off x="838200" y="365125"/>
            <a:ext cx="10515600" cy="1325563"/>
          </a:xfrm>
        </p:spPr>
        <p:txBody>
          <a:bodyPr/>
          <a:lstStyle/>
          <a:p>
            <a:r>
              <a:rPr lang="en-US" dirty="0"/>
              <a:t>Regression Techniques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AD0FB4-58A7-447E-BD2F-64F6C35DACD5}"/>
                  </a:ext>
                </a:extLst>
              </p:cNvPr>
              <p:cNvSpPr>
                <a:spLocks noGrp="1"/>
              </p:cNvSpPr>
              <p:nvPr>
                <p:ph idx="1"/>
              </p:nvPr>
            </p:nvSpPr>
            <p:spPr>
              <a:xfrm>
                <a:off x="838200" y="1825625"/>
                <a:ext cx="10515600" cy="4351338"/>
              </a:xfrm>
            </p:spPr>
            <p:txBody>
              <a:bodyPr>
                <a:normAutofit/>
              </a:bodyPr>
              <a:lstStyle/>
              <a:p>
                <a:r>
                  <a:rPr lang="en-US" b="1" dirty="0"/>
                  <a:t>Linear Regression</a:t>
                </a:r>
              </a:p>
              <a:p>
                <a:pPr lvl="1"/>
                <a:r>
                  <a:rPr lang="en-US" dirty="0"/>
                  <a:t>Regression technique which models the relationship between a dependent variable and one or more independent variables using a linear approach i.e. one tries to fit a straight line with minimum distance between all the points formed by the dependent and the independent variables. </a:t>
                </a:r>
              </a:p>
              <a:p>
                <a:pPr lvl="1"/>
                <a:r>
                  <a:rPr lang="en-US" dirty="0"/>
                  <a:t>The equation of the line can be used to predict new values of the dependent variables given the independent variables. </a:t>
                </a:r>
              </a:p>
              <a:p>
                <a:pPr lvl="1"/>
                <a:r>
                  <a:rPr lang="en-US" dirty="0"/>
                  <a:t>In the case of the Stock Data Prediction Problem, we consider the closing price to be the dependent variables and the other features to be the dependent variable, thereby trying to fit a line to be able to predict future closing price values.</a:t>
                </a:r>
              </a:p>
              <a:p>
                <a:pPr lvl="1"/>
                <a:r>
                  <a:rPr lang="en-US" dirty="0"/>
                  <a:t>Loss Function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𝑀𝑆𝐸</m:t>
                        </m:r>
                      </m:sub>
                    </m:sSub>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5AD0FB4-58A7-447E-BD2F-64F6C35DACD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b="-3221"/>
                </a:stretch>
              </a:blipFill>
            </p:spPr>
            <p:txBody>
              <a:bodyPr/>
              <a:lstStyle/>
              <a:p>
                <a:r>
                  <a:rPr lang="en-US">
                    <a:noFill/>
                  </a:rPr>
                  <a:t> </a:t>
                </a:r>
              </a:p>
            </p:txBody>
          </p:sp>
        </mc:Fallback>
      </mc:AlternateContent>
    </p:spTree>
    <p:extLst>
      <p:ext uri="{BB962C8B-B14F-4D97-AF65-F5344CB8AC3E}">
        <p14:creationId xmlns:p14="http://schemas.microsoft.com/office/powerpoint/2010/main" val="1278525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50835F-AF3C-46F7-9491-86923305129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Linear Regression</a:t>
            </a:r>
          </a:p>
        </p:txBody>
      </p:sp>
      <p:sp>
        <p:nvSpPr>
          <p:cNvPr id="7" name="TextBox 6">
            <a:extLst>
              <a:ext uri="{FF2B5EF4-FFF2-40B4-BE49-F238E27FC236}">
                <a16:creationId xmlns:a16="http://schemas.microsoft.com/office/drawing/2014/main" id="{AE4E9A36-F531-462C-8F12-BF1E62287C51}"/>
              </a:ext>
            </a:extLst>
          </p:cNvPr>
          <p:cNvSpPr txBox="1"/>
          <p:nvPr/>
        </p:nvSpPr>
        <p:spPr>
          <a:xfrm>
            <a:off x="1524000" y="1525638"/>
            <a:ext cx="9144000" cy="420001"/>
          </a:xfrm>
          <a:prstGeom prst="rect">
            <a:avLst/>
          </a:prstGeom>
        </p:spPr>
        <p:txBody>
          <a:bodyPr vert="horz" lIns="91440" tIns="45720" rIns="91440" bIns="45720" rtlCol="0">
            <a:normAutofit/>
          </a:bodyPr>
          <a:lstStyle/>
          <a:p>
            <a:pPr algn="ctr">
              <a:lnSpc>
                <a:spcPct val="90000"/>
              </a:lnSpc>
              <a:spcBef>
                <a:spcPts val="1000"/>
              </a:spcBef>
            </a:pPr>
            <a:r>
              <a:rPr lang="en-US" sz="2000" kern="1200" dirty="0">
                <a:solidFill>
                  <a:srgbClr val="00B0F0"/>
                </a:solidFill>
                <a:latin typeface="+mn-lt"/>
                <a:ea typeface="+mn-ea"/>
                <a:cs typeface="+mn-cs"/>
              </a:rPr>
              <a:t>Courtesy: Wikipedia</a:t>
            </a:r>
          </a:p>
        </p:txBody>
      </p:sp>
      <p:cxnSp>
        <p:nvCxnSpPr>
          <p:cNvPr id="137" name="Straight Connector 1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0" name="Picture 2" descr="Image result for linear regression">
            <a:extLst>
              <a:ext uri="{FF2B5EF4-FFF2-40B4-BE49-F238E27FC236}">
                <a16:creationId xmlns:a16="http://schemas.microsoft.com/office/drawing/2014/main" id="{E82DE84B-1835-41D3-A715-4603BD35B8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1365" y="2509911"/>
            <a:ext cx="6034170"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310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F27F4-EEAF-4F50-BA65-A486A4D42C8E}"/>
              </a:ext>
            </a:extLst>
          </p:cNvPr>
          <p:cNvSpPr>
            <a:spLocks noGrp="1"/>
          </p:cNvSpPr>
          <p:nvPr>
            <p:ph type="title"/>
          </p:nvPr>
        </p:nvSpPr>
        <p:spPr/>
        <p:txBody>
          <a:bodyPr/>
          <a:lstStyle/>
          <a:p>
            <a:r>
              <a:rPr lang="en-US" dirty="0"/>
              <a:t>Regression Techniques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62CC3-7105-4565-B674-930ADA80DF39}"/>
                  </a:ext>
                </a:extLst>
              </p:cNvPr>
              <p:cNvSpPr>
                <a:spLocks noGrp="1"/>
              </p:cNvSpPr>
              <p:nvPr>
                <p:ph idx="1"/>
              </p:nvPr>
            </p:nvSpPr>
            <p:spPr/>
            <p:txBody>
              <a:bodyPr>
                <a:normAutofit fontScale="92500"/>
              </a:bodyPr>
              <a:lstStyle/>
              <a:p>
                <a:r>
                  <a:rPr lang="en-US" b="1" dirty="0"/>
                  <a:t>Huber Regression</a:t>
                </a:r>
              </a:p>
              <a:p>
                <a:pPr lvl="1"/>
                <a:r>
                  <a:rPr lang="en-US" dirty="0"/>
                  <a:t>Huber regression is a type of Robust Regression. Robust Regression is a regression technique which is less sensitive to outliers and can identify outliers and fit a line across all the points created by the dependent and independent variables with least error. </a:t>
                </a:r>
              </a:p>
              <a:p>
                <a:pPr lvl="1"/>
                <a:r>
                  <a:rPr lang="en-US" dirty="0"/>
                  <a:t>This is done by having by either setting a threshold δ in the loss function where if it crosses the set threshold then the	effect on the overall fitting of the line is reduced. </a:t>
                </a:r>
              </a:p>
              <a:p>
                <a:pPr lvl="1"/>
                <a:r>
                  <a:rPr lang="en-US" dirty="0"/>
                  <a:t>Loss Function = Huber Loss(</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𝐻𝑢𝑏𝑒𝑟</m:t>
                        </m:r>
                      </m:sub>
                    </m:sSub>
                  </m:oMath>
                </a14:m>
                <a:r>
                  <a:rPr lang="en-US" dirty="0"/>
                  <a:t>)</a:t>
                </a:r>
              </a:p>
              <a:p>
                <a:pPr marL="457200" lvl="1" indent="0">
                  <a:buNone/>
                </a:pPr>
                <a:endParaRPr lang="en-US" sz="200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𝐻𝑢𝑏𝑒𝑟</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𝑡𝑟𝑢𝑒</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𝑝𝑟𝑒𝑑</m:t>
                                      </m:r>
                                    </m:sub>
                                  </m:sSub>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  &amp;|</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𝑡𝑟𝑢𝑒</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𝑝𝑟𝑒𝑑</m:t>
                                  </m:r>
                                </m:sub>
                              </m:sSub>
                              <m:r>
                                <a:rPr lang="en-US" sz="2000" i="1">
                                  <a:latin typeface="Cambria Math" panose="02040503050406030204" pitchFamily="18" charset="0"/>
                                </a:rPr>
                                <m:t>|≤</m:t>
                              </m:r>
                              <m:r>
                                <a:rPr lang="en-US" sz="2000" i="1">
                                  <a:latin typeface="Cambria Math" panose="02040503050406030204" pitchFamily="18" charset="0"/>
                                </a:rPr>
                                <m:t>𝛿</m:t>
                              </m:r>
                            </m:e>
                            <m:e>
                              <m:r>
                                <a:rPr lang="en-US" sz="2000" i="1">
                                  <a:latin typeface="Cambria Math" panose="02040503050406030204" pitchFamily="18" charset="0"/>
                                </a:rPr>
                                <m:t>𝛿</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𝑡𝑟𝑢𝑒</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𝑝𝑟𝑒𝑑</m:t>
                                      </m:r>
                                    </m:sub>
                                  </m:sSub>
                                </m:e>
                              </m:d>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r>
                                    <a:rPr lang="en-US" sz="2000" i="1">
                                      <a:latin typeface="Cambria Math" panose="02040503050406030204" pitchFamily="18" charset="0"/>
                                    </a:rPr>
                                    <m:t>𝛿</m:t>
                                  </m:r>
                                </m:e>
                                <m:sup>
                                  <m:r>
                                    <a:rPr lang="en-US" sz="2000" i="1">
                                      <a:latin typeface="Cambria Math" panose="02040503050406030204" pitchFamily="18" charset="0"/>
                                    </a:rPr>
                                    <m:t>2</m:t>
                                  </m:r>
                                </m:sup>
                              </m:sSup>
                              <m:r>
                                <a:rPr lang="en-US" sz="2000" i="1">
                                  <a:latin typeface="Cambria Math" panose="02040503050406030204" pitchFamily="18" charset="0"/>
                                </a:rPr>
                                <m:t> ,  &amp;</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𝑦</m:t>
                                  </m:r>
                                </m:e>
                                <m:sub>
                                  <m:r>
                                    <a:rPr lang="en-US" sz="2000" i="1">
                                      <a:latin typeface="Cambria Math" panose="02040503050406030204" pitchFamily="18" charset="0"/>
                                    </a:rPr>
                                    <m:t>𝑡𝑟𝑢𝑒</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𝑝𝑟𝑒𝑑</m:t>
                                  </m:r>
                                </m:sub>
                              </m:sSub>
                              <m:r>
                                <a:rPr lang="en-US" sz="2000" i="1">
                                  <a:latin typeface="Cambria Math" panose="02040503050406030204" pitchFamily="18" charset="0"/>
                                </a:rPr>
                                <m:t>|&gt;</m:t>
                              </m:r>
                              <m:r>
                                <a:rPr lang="en-US" sz="2000" i="1">
                                  <a:latin typeface="Cambria Math" panose="02040503050406030204" pitchFamily="18" charset="0"/>
                                </a:rPr>
                                <m:t>𝛿</m:t>
                              </m:r>
                            </m:e>
                          </m:eqArr>
                        </m:e>
                      </m:d>
                    </m:oMath>
                  </m:oMathPara>
                </a14:m>
                <a:endParaRPr lang="en-US" sz="2000" dirty="0"/>
              </a:p>
            </p:txBody>
          </p:sp>
        </mc:Choice>
        <mc:Fallback xmlns="">
          <p:sp>
            <p:nvSpPr>
              <p:cNvPr id="3" name="Content Placeholder 2">
                <a:extLst>
                  <a:ext uri="{FF2B5EF4-FFF2-40B4-BE49-F238E27FC236}">
                    <a16:creationId xmlns:a16="http://schemas.microsoft.com/office/drawing/2014/main" id="{41762CC3-7105-4565-B674-930ADA80DF39}"/>
                  </a:ext>
                </a:extLst>
              </p:cNvPr>
              <p:cNvSpPr>
                <a:spLocks noGrp="1" noRot="1" noChangeAspect="1" noMove="1" noResize="1" noEditPoints="1" noAdjustHandles="1" noChangeArrowheads="1" noChangeShapeType="1" noTextEdit="1"/>
              </p:cNvSpPr>
              <p:nvPr>
                <p:ph idx="1"/>
              </p:nvPr>
            </p:nvSpPr>
            <p:spPr>
              <a:blipFill>
                <a:blip r:embed="rId2"/>
                <a:stretch>
                  <a:fillRect l="-928" t="-2101"/>
                </a:stretch>
              </a:blipFill>
            </p:spPr>
            <p:txBody>
              <a:bodyPr/>
              <a:lstStyle/>
              <a:p>
                <a:r>
                  <a:rPr lang="en-US">
                    <a:noFill/>
                  </a:rPr>
                  <a:t> </a:t>
                </a:r>
              </a:p>
            </p:txBody>
          </p:sp>
        </mc:Fallback>
      </mc:AlternateContent>
    </p:spTree>
    <p:extLst>
      <p:ext uri="{BB962C8B-B14F-4D97-AF65-F5344CB8AC3E}">
        <p14:creationId xmlns:p14="http://schemas.microsoft.com/office/powerpoint/2010/main" val="417701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6DB7ADBC-26DA-450D-A8BF-E1ACCB466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234"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5692FB99-428A-4151-9665-80E56EF03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9870" y="1"/>
            <a:ext cx="6069184" cy="2839783"/>
          </a:xfrm>
          <a:custGeom>
            <a:avLst/>
            <a:gdLst>
              <a:gd name="connsiteX0" fmla="*/ 0 w 6069184"/>
              <a:gd name="connsiteY0" fmla="*/ 0 h 2839783"/>
              <a:gd name="connsiteX1" fmla="*/ 6069184 w 6069184"/>
              <a:gd name="connsiteY1" fmla="*/ 0 h 2839783"/>
              <a:gd name="connsiteX2" fmla="*/ 6063824 w 6069184"/>
              <a:gd name="connsiteY2" fmla="*/ 106160 h 2839783"/>
              <a:gd name="connsiteX3" fmla="*/ 3034592 w 6069184"/>
              <a:gd name="connsiteY3" fmla="*/ 2839783 h 2839783"/>
              <a:gd name="connsiteX4" fmla="*/ 5361 w 6069184"/>
              <a:gd name="connsiteY4" fmla="*/ 106160 h 2839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184" h="2839783">
                <a:moveTo>
                  <a:pt x="0" y="0"/>
                </a:moveTo>
                <a:lnTo>
                  <a:pt x="6069184" y="0"/>
                </a:lnTo>
                <a:lnTo>
                  <a:pt x="6063824" y="106160"/>
                </a:lnTo>
                <a:cubicBezTo>
                  <a:pt x="5907892" y="1641596"/>
                  <a:pt x="4611168" y="2839783"/>
                  <a:pt x="3034592" y="2839783"/>
                </a:cubicBezTo>
                <a:cubicBezTo>
                  <a:pt x="1458016" y="2839783"/>
                  <a:pt x="161293" y="1641596"/>
                  <a:pt x="5361" y="106160"/>
                </a:cubicBezTo>
                <a:close/>
              </a:path>
            </a:pathLst>
          </a:custGeom>
          <a:solidFill>
            <a:srgbClr val="E3411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5E3C0EDB-60D3-4CEF-8B80-C6D01E08D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6216"/>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4B306978-A26E-4AC4-9EAA-BD29BD476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20244"/>
            <a:ext cx="5001415" cy="3733214"/>
          </a:xfrm>
          <a:custGeom>
            <a:avLst/>
            <a:gdLst>
              <a:gd name="connsiteX0" fmla="*/ 1956463 w 5001415"/>
              <a:gd name="connsiteY0" fmla="*/ 0 h 3733214"/>
              <a:gd name="connsiteX1" fmla="*/ 5001415 w 5001415"/>
              <a:gd name="connsiteY1" fmla="*/ 3044952 h 3733214"/>
              <a:gd name="connsiteX2" fmla="*/ 4939553 w 5001415"/>
              <a:gd name="connsiteY2" fmla="*/ 3658617 h 3733214"/>
              <a:gd name="connsiteX3" fmla="*/ 4920372 w 5001415"/>
              <a:gd name="connsiteY3" fmla="*/ 3733214 h 3733214"/>
              <a:gd name="connsiteX4" fmla="*/ 0 w 5001415"/>
              <a:gd name="connsiteY4" fmla="*/ 3733214 h 3733214"/>
              <a:gd name="connsiteX5" fmla="*/ 0 w 5001415"/>
              <a:gd name="connsiteY5" fmla="*/ 713124 h 3733214"/>
              <a:gd name="connsiteX6" fmla="*/ 19591 w 5001415"/>
              <a:gd name="connsiteY6" fmla="*/ 695319 h 3733214"/>
              <a:gd name="connsiteX7" fmla="*/ 1956463 w 5001415"/>
              <a:gd name="connsiteY7" fmla="*/ 0 h 373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1415" h="3733214">
                <a:moveTo>
                  <a:pt x="1956463" y="0"/>
                </a:moveTo>
                <a:cubicBezTo>
                  <a:pt x="3638144" y="0"/>
                  <a:pt x="5001415" y="1363271"/>
                  <a:pt x="5001415" y="3044952"/>
                </a:cubicBezTo>
                <a:cubicBezTo>
                  <a:pt x="5001415" y="3255162"/>
                  <a:pt x="4980114" y="3460397"/>
                  <a:pt x="4939553" y="3658617"/>
                </a:cubicBezTo>
                <a:lnTo>
                  <a:pt x="4920372" y="3733214"/>
                </a:lnTo>
                <a:lnTo>
                  <a:pt x="0" y="3733214"/>
                </a:lnTo>
                <a:lnTo>
                  <a:pt x="0" y="713124"/>
                </a:lnTo>
                <a:lnTo>
                  <a:pt x="19591" y="695319"/>
                </a:lnTo>
                <a:cubicBezTo>
                  <a:pt x="545938" y="260939"/>
                  <a:pt x="1220728" y="0"/>
                  <a:pt x="195646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40C269CE-FB56-4D68-8CFB-1CFD5F350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837" y="495702"/>
            <a:ext cx="6428625" cy="6357756"/>
          </a:xfrm>
          <a:custGeom>
            <a:avLst/>
            <a:gdLst>
              <a:gd name="connsiteX0" fmla="*/ 4279392 w 6428625"/>
              <a:gd name="connsiteY0" fmla="*/ 0 h 6357756"/>
              <a:gd name="connsiteX1" fmla="*/ 6319204 w 6428625"/>
              <a:gd name="connsiteY1" fmla="*/ 516500 h 6357756"/>
              <a:gd name="connsiteX2" fmla="*/ 6428625 w 6428625"/>
              <a:gd name="connsiteY2" fmla="*/ 579415 h 6357756"/>
              <a:gd name="connsiteX3" fmla="*/ 6428625 w 6428625"/>
              <a:gd name="connsiteY3" fmla="*/ 6357756 h 6357756"/>
              <a:gd name="connsiteX4" fmla="*/ 539921 w 6428625"/>
              <a:gd name="connsiteY4" fmla="*/ 6357756 h 6357756"/>
              <a:gd name="connsiteX5" fmla="*/ 516500 w 6428625"/>
              <a:gd name="connsiteY5" fmla="*/ 6319205 h 6357756"/>
              <a:gd name="connsiteX6" fmla="*/ 0 w 6428625"/>
              <a:gd name="connsiteY6" fmla="*/ 4279392 h 6357756"/>
              <a:gd name="connsiteX7" fmla="*/ 4279392 w 6428625"/>
              <a:gd name="connsiteY7" fmla="*/ 0 h 635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8625" h="6357756">
                <a:moveTo>
                  <a:pt x="4279392" y="0"/>
                </a:moveTo>
                <a:cubicBezTo>
                  <a:pt x="5017968" y="0"/>
                  <a:pt x="5712843" y="187105"/>
                  <a:pt x="6319204" y="516500"/>
                </a:cubicBezTo>
                <a:lnTo>
                  <a:pt x="6428625" y="579415"/>
                </a:lnTo>
                <a:lnTo>
                  <a:pt x="6428625" y="6357756"/>
                </a:lnTo>
                <a:lnTo>
                  <a:pt x="539921" y="6357756"/>
                </a:lnTo>
                <a:lnTo>
                  <a:pt x="516500" y="6319205"/>
                </a:lnTo>
                <a:cubicBezTo>
                  <a:pt x="187105" y="5712844"/>
                  <a:pt x="0" y="5017968"/>
                  <a:pt x="0" y="4279392"/>
                </a:cubicBezTo>
                <a:cubicBezTo>
                  <a:pt x="0" y="1915949"/>
                  <a:pt x="1915949" y="0"/>
                  <a:pt x="4279392"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A6ED7E7F-75F7-4581-A930-C4DEBC2A8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4429" y="660294"/>
            <a:ext cx="6264033" cy="6193164"/>
          </a:xfrm>
          <a:custGeom>
            <a:avLst/>
            <a:gdLst>
              <a:gd name="connsiteX0" fmla="*/ 4114800 w 6264033"/>
              <a:gd name="connsiteY0" fmla="*/ 0 h 6193164"/>
              <a:gd name="connsiteX1" fmla="*/ 6248473 w 6264033"/>
              <a:gd name="connsiteY1" fmla="*/ 595714 h 6193164"/>
              <a:gd name="connsiteX2" fmla="*/ 6264033 w 6264033"/>
              <a:gd name="connsiteY2" fmla="*/ 605689 h 6193164"/>
              <a:gd name="connsiteX3" fmla="*/ 6264033 w 6264033"/>
              <a:gd name="connsiteY3" fmla="*/ 6193164 h 6193164"/>
              <a:gd name="connsiteX4" fmla="*/ 567718 w 6264033"/>
              <a:gd name="connsiteY4" fmla="*/ 6193164 h 6193164"/>
              <a:gd name="connsiteX5" fmla="*/ 496635 w 6264033"/>
              <a:gd name="connsiteY5" fmla="*/ 6076158 h 6193164"/>
              <a:gd name="connsiteX6" fmla="*/ 0 w 6264033"/>
              <a:gd name="connsiteY6" fmla="*/ 4114800 h 6193164"/>
              <a:gd name="connsiteX7" fmla="*/ 4114800 w 6264033"/>
              <a:gd name="connsiteY7" fmla="*/ 0 h 61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033" h="6193164">
                <a:moveTo>
                  <a:pt x="4114800" y="0"/>
                </a:moveTo>
                <a:cubicBezTo>
                  <a:pt x="4895986" y="0"/>
                  <a:pt x="5626328" y="217689"/>
                  <a:pt x="6248473" y="595714"/>
                </a:cubicBezTo>
                <a:lnTo>
                  <a:pt x="6264033" y="605689"/>
                </a:lnTo>
                <a:lnTo>
                  <a:pt x="6264033" y="6193164"/>
                </a:lnTo>
                <a:lnTo>
                  <a:pt x="567718" y="6193164"/>
                </a:lnTo>
                <a:lnTo>
                  <a:pt x="496635" y="6076158"/>
                </a:lnTo>
                <a:cubicBezTo>
                  <a:pt x="179909" y="5493119"/>
                  <a:pt x="0" y="4824969"/>
                  <a:pt x="0" y="4114800"/>
                </a:cubicBezTo>
                <a:cubicBezTo>
                  <a:pt x="0" y="1842259"/>
                  <a:pt x="1842259" y="0"/>
                  <a:pt x="4114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4A3E02-EEC0-48B3-83DF-FDBB11344EE4}"/>
              </a:ext>
            </a:extLst>
          </p:cNvPr>
          <p:cNvSpPr>
            <a:spLocks noGrp="1"/>
          </p:cNvSpPr>
          <p:nvPr>
            <p:ph type="title"/>
          </p:nvPr>
        </p:nvSpPr>
        <p:spPr>
          <a:xfrm>
            <a:off x="6789743" y="2530063"/>
            <a:ext cx="4996329" cy="1936752"/>
          </a:xfrm>
        </p:spPr>
        <p:txBody>
          <a:bodyPr vert="horz" lIns="91440" tIns="45720" rIns="91440" bIns="45720" rtlCol="0" anchor="b">
            <a:normAutofit/>
          </a:bodyPr>
          <a:lstStyle/>
          <a:p>
            <a:pPr algn="ctr"/>
            <a:r>
              <a:rPr lang="en-US" sz="6000" kern="1200">
                <a:solidFill>
                  <a:srgbClr val="FFFFFF"/>
                </a:solidFill>
                <a:latin typeface="+mj-lt"/>
                <a:ea typeface="+mj-ea"/>
                <a:cs typeface="+mj-cs"/>
              </a:rPr>
              <a:t>Part I: Stock Data Prediction </a:t>
            </a:r>
          </a:p>
        </p:txBody>
      </p:sp>
    </p:spTree>
    <p:extLst>
      <p:ext uri="{BB962C8B-B14F-4D97-AF65-F5344CB8AC3E}">
        <p14:creationId xmlns:p14="http://schemas.microsoft.com/office/powerpoint/2010/main" val="343887922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D1A1-A250-4D45-90C1-5913EE0E98C8}"/>
              </a:ext>
            </a:extLst>
          </p:cNvPr>
          <p:cNvSpPr>
            <a:spLocks noGrp="1"/>
          </p:cNvSpPr>
          <p:nvPr>
            <p:ph type="title"/>
          </p:nvPr>
        </p:nvSpPr>
        <p:spPr/>
        <p:txBody>
          <a:bodyPr/>
          <a:lstStyle/>
          <a:p>
            <a:r>
              <a:rPr lang="en-US" dirty="0"/>
              <a:t>Regression Techniques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1D68DF-044F-47A9-B69E-7B1CEA220F1A}"/>
                  </a:ext>
                </a:extLst>
              </p:cNvPr>
              <p:cNvSpPr>
                <a:spLocks noGrp="1"/>
              </p:cNvSpPr>
              <p:nvPr>
                <p:ph idx="1"/>
              </p:nvPr>
            </p:nvSpPr>
            <p:spPr/>
            <p:txBody>
              <a:bodyPr/>
              <a:lstStyle/>
              <a:p>
                <a:r>
                  <a:rPr lang="en-US" b="1" dirty="0"/>
                  <a:t>Ridge Regression</a:t>
                </a:r>
              </a:p>
              <a:p>
                <a:pPr lvl="1"/>
                <a:r>
                  <a:rPr lang="en-US" dirty="0"/>
                  <a:t>Ridge Regression is a regression technique that assumes that the data suffers from multicollinearity i.e. existence of near-linear relationships among the independent variables. </a:t>
                </a:r>
              </a:p>
              <a:p>
                <a:pPr lvl="1"/>
                <a:r>
                  <a:rPr lang="en-US" dirty="0"/>
                  <a:t>When multicollinearity occurs, least squares estimates are unbiased, but their variances are large so they may be far from the true value. </a:t>
                </a:r>
              </a:p>
              <a:p>
                <a:pPr lvl="1"/>
                <a:r>
                  <a:rPr lang="en-US" dirty="0"/>
                  <a:t>By adding a degree of bias to the regression estimates, ridge regression reduces the standard errors thereby hoping that the net effect will be to give estimates that are more reliable (NCSS 2019).</a:t>
                </a:r>
              </a:p>
              <a:p>
                <a:pPr lvl="1"/>
                <a:r>
                  <a:rPr lang="en-US" dirty="0"/>
                  <a:t>Loss Function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𝑀𝑆𝐸</m:t>
                        </m:r>
                      </m:sub>
                    </m:sSub>
                    <m:r>
                      <a:rPr lang="en-US" b="0" i="1" smtClean="0">
                        <a:latin typeface="Cambria Math" panose="02040503050406030204" pitchFamily="18" charset="0"/>
                      </a:rPr>
                      <m:t>+</m:t>
                    </m:r>
                    <m:r>
                      <m:rPr>
                        <m:nor/>
                      </m:rPr>
                      <a:rPr lang="el-GR"/>
                      <m:t>λ</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𝑠𝑙𝑜𝑝𝑒</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3" name="Content Placeholder 2">
                <a:extLst>
                  <a:ext uri="{FF2B5EF4-FFF2-40B4-BE49-F238E27FC236}">
                    <a16:creationId xmlns:a16="http://schemas.microsoft.com/office/drawing/2014/main" id="{EF1D68DF-044F-47A9-B69E-7B1CEA220F1A}"/>
                  </a:ext>
                </a:extLst>
              </p:cNvPr>
              <p:cNvSpPr>
                <a:spLocks noGrp="1" noRot="1" noChangeAspect="1" noMove="1" noResize="1" noEditPoints="1" noAdjustHandles="1" noChangeArrowheads="1" noChangeShapeType="1" noTextEdit="1"/>
              </p:cNvSpPr>
              <p:nvPr>
                <p:ph idx="1"/>
              </p:nvPr>
            </p:nvSpPr>
            <p:spPr>
              <a:blipFill>
                <a:blip r:embed="rId2"/>
                <a:stretch>
                  <a:fillRect l="-1043" t="-2241" r="-1159"/>
                </a:stretch>
              </a:blipFill>
            </p:spPr>
            <p:txBody>
              <a:bodyPr/>
              <a:lstStyle/>
              <a:p>
                <a:r>
                  <a:rPr lang="en-US">
                    <a:noFill/>
                  </a:rPr>
                  <a:t> </a:t>
                </a:r>
              </a:p>
            </p:txBody>
          </p:sp>
        </mc:Fallback>
      </mc:AlternateContent>
    </p:spTree>
    <p:extLst>
      <p:ext uri="{BB962C8B-B14F-4D97-AF65-F5344CB8AC3E}">
        <p14:creationId xmlns:p14="http://schemas.microsoft.com/office/powerpoint/2010/main" val="1326096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0CCDD-C914-44FA-A576-52AC796CB64C}"/>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Results</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EFCE38-9F35-4A0D-925C-86D7BA703076}"/>
              </a:ext>
            </a:extLst>
          </p:cNvPr>
          <p:cNvSpPr>
            <a:spLocks noGrp="1"/>
          </p:cNvSpPr>
          <p:nvPr>
            <p:ph idx="1"/>
          </p:nvPr>
        </p:nvSpPr>
        <p:spPr>
          <a:xfrm>
            <a:off x="4976031" y="963877"/>
            <a:ext cx="6377769" cy="4930246"/>
          </a:xfrm>
        </p:spPr>
        <p:txBody>
          <a:bodyPr anchor="ctr">
            <a:normAutofit/>
          </a:bodyPr>
          <a:lstStyle/>
          <a:p>
            <a:r>
              <a:rPr lang="en-US" sz="2400" dirty="0"/>
              <a:t>Tables 1 to 6 displays the results for the comparison experiments.</a:t>
            </a:r>
          </a:p>
          <a:p>
            <a:r>
              <a:rPr lang="en-US" sz="2400" dirty="0"/>
              <a:t>Graphs 1 to 17 displays the Ground truth and Predicted values plots on a closing price vs time graph</a:t>
            </a:r>
          </a:p>
          <a:p>
            <a:r>
              <a:rPr lang="en-US" sz="2400" dirty="0"/>
              <a:t>Three types of predictions:</a:t>
            </a:r>
          </a:p>
          <a:p>
            <a:pPr lvl="1"/>
            <a:r>
              <a:rPr lang="en-US" sz="2000" dirty="0"/>
              <a:t>Prediction for the next minute</a:t>
            </a:r>
          </a:p>
          <a:p>
            <a:pPr lvl="1"/>
            <a:r>
              <a:rPr lang="en-US" sz="2000" dirty="0"/>
              <a:t>Prediction for 1000 minutes later(3 days later)</a:t>
            </a:r>
          </a:p>
          <a:p>
            <a:pPr lvl="1"/>
            <a:r>
              <a:rPr lang="en-US" sz="2000" dirty="0"/>
              <a:t>Prediction for 3000 minutes later(7 days later)</a:t>
            </a:r>
          </a:p>
          <a:p>
            <a:endParaRPr lang="en-US" sz="2400" dirty="0"/>
          </a:p>
        </p:txBody>
      </p:sp>
    </p:spTree>
    <p:extLst>
      <p:ext uri="{BB962C8B-B14F-4D97-AF65-F5344CB8AC3E}">
        <p14:creationId xmlns:p14="http://schemas.microsoft.com/office/powerpoint/2010/main" val="1477235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0B73F8-0956-451F-870A-9BE5439B5AD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Table 1: RMSE of all models for all companies for next minute prediction</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611B2D61-A6C2-469B-ACFD-10C8FCC6FAA4}"/>
              </a:ext>
            </a:extLst>
          </p:cNvPr>
          <p:cNvGraphicFramePr>
            <a:graphicFrameLocks noGrp="1"/>
          </p:cNvGraphicFramePr>
          <p:nvPr>
            <p:extLst>
              <p:ext uri="{D42A27DB-BD31-4B8C-83A1-F6EECF244321}">
                <p14:modId xmlns:p14="http://schemas.microsoft.com/office/powerpoint/2010/main" val="356629690"/>
              </p:ext>
            </p:extLst>
          </p:nvPr>
        </p:nvGraphicFramePr>
        <p:xfrm>
          <a:off x="334653" y="2509911"/>
          <a:ext cx="11533697" cy="3997641"/>
        </p:xfrm>
        <a:graphic>
          <a:graphicData uri="http://schemas.openxmlformats.org/drawingml/2006/table">
            <a:tbl>
              <a:tblPr firstRow="1" firstCol="1" bandRow="1">
                <a:tableStyleId>{5C22544A-7EE6-4342-B048-85BDC9FD1C3A}</a:tableStyleId>
              </a:tblPr>
              <a:tblGrid>
                <a:gridCol w="1455737">
                  <a:extLst>
                    <a:ext uri="{9D8B030D-6E8A-4147-A177-3AD203B41FA5}">
                      <a16:colId xmlns:a16="http://schemas.microsoft.com/office/drawing/2014/main" val="1596597491"/>
                    </a:ext>
                  </a:extLst>
                </a:gridCol>
                <a:gridCol w="1066472">
                  <a:extLst>
                    <a:ext uri="{9D8B030D-6E8A-4147-A177-3AD203B41FA5}">
                      <a16:colId xmlns:a16="http://schemas.microsoft.com/office/drawing/2014/main" val="3198701873"/>
                    </a:ext>
                  </a:extLst>
                </a:gridCol>
                <a:gridCol w="1183824">
                  <a:extLst>
                    <a:ext uri="{9D8B030D-6E8A-4147-A177-3AD203B41FA5}">
                      <a16:colId xmlns:a16="http://schemas.microsoft.com/office/drawing/2014/main" val="2193997449"/>
                    </a:ext>
                  </a:extLst>
                </a:gridCol>
                <a:gridCol w="949120">
                  <a:extLst>
                    <a:ext uri="{9D8B030D-6E8A-4147-A177-3AD203B41FA5}">
                      <a16:colId xmlns:a16="http://schemas.microsoft.com/office/drawing/2014/main" val="1921760734"/>
                    </a:ext>
                  </a:extLst>
                </a:gridCol>
                <a:gridCol w="949120">
                  <a:extLst>
                    <a:ext uri="{9D8B030D-6E8A-4147-A177-3AD203B41FA5}">
                      <a16:colId xmlns:a16="http://schemas.microsoft.com/office/drawing/2014/main" val="175291297"/>
                    </a:ext>
                  </a:extLst>
                </a:gridCol>
                <a:gridCol w="949120">
                  <a:extLst>
                    <a:ext uri="{9D8B030D-6E8A-4147-A177-3AD203B41FA5}">
                      <a16:colId xmlns:a16="http://schemas.microsoft.com/office/drawing/2014/main" val="3631616936"/>
                    </a:ext>
                  </a:extLst>
                </a:gridCol>
                <a:gridCol w="949120">
                  <a:extLst>
                    <a:ext uri="{9D8B030D-6E8A-4147-A177-3AD203B41FA5}">
                      <a16:colId xmlns:a16="http://schemas.microsoft.com/office/drawing/2014/main" val="3128966651"/>
                    </a:ext>
                  </a:extLst>
                </a:gridCol>
                <a:gridCol w="1066472">
                  <a:extLst>
                    <a:ext uri="{9D8B030D-6E8A-4147-A177-3AD203B41FA5}">
                      <a16:colId xmlns:a16="http://schemas.microsoft.com/office/drawing/2014/main" val="692621006"/>
                    </a:ext>
                  </a:extLst>
                </a:gridCol>
                <a:gridCol w="949120">
                  <a:extLst>
                    <a:ext uri="{9D8B030D-6E8A-4147-A177-3AD203B41FA5}">
                      <a16:colId xmlns:a16="http://schemas.microsoft.com/office/drawing/2014/main" val="2173364055"/>
                    </a:ext>
                  </a:extLst>
                </a:gridCol>
                <a:gridCol w="949120">
                  <a:extLst>
                    <a:ext uri="{9D8B030D-6E8A-4147-A177-3AD203B41FA5}">
                      <a16:colId xmlns:a16="http://schemas.microsoft.com/office/drawing/2014/main" val="3295753901"/>
                    </a:ext>
                  </a:extLst>
                </a:gridCol>
                <a:gridCol w="1066472">
                  <a:extLst>
                    <a:ext uri="{9D8B030D-6E8A-4147-A177-3AD203B41FA5}">
                      <a16:colId xmlns:a16="http://schemas.microsoft.com/office/drawing/2014/main" val="2068496426"/>
                    </a:ext>
                  </a:extLst>
                </a:gridCol>
              </a:tblGrid>
              <a:tr h="440673">
                <a:tc>
                  <a:txBody>
                    <a:bodyPr/>
                    <a:lstStyle/>
                    <a:p>
                      <a:pPr marL="0" marR="0" algn="just">
                        <a:lnSpc>
                          <a:spcPct val="200000"/>
                        </a:lnSpc>
                        <a:spcBef>
                          <a:spcPts val="0"/>
                        </a:spcBef>
                        <a:spcAft>
                          <a:spcPts val="0"/>
                        </a:spcAft>
                      </a:pPr>
                      <a:r>
                        <a:rPr lang="en-US" sz="1500" u="sng">
                          <a:effectLst/>
                        </a:rPr>
                        <a:t>Method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AAPL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AMZN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AXP</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CSCO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CVX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JPM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MMM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PG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VZ</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WMT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3684036704"/>
                  </a:ext>
                </a:extLst>
              </a:tr>
              <a:tr h="891874">
                <a:tc>
                  <a:txBody>
                    <a:bodyPr/>
                    <a:lstStyle/>
                    <a:p>
                      <a:pPr marL="0" marR="0" algn="just">
                        <a:lnSpc>
                          <a:spcPct val="200000"/>
                        </a:lnSpc>
                        <a:spcBef>
                          <a:spcPts val="0"/>
                        </a:spcBef>
                        <a:spcAft>
                          <a:spcPts val="0"/>
                        </a:spcAft>
                      </a:pPr>
                      <a:r>
                        <a:rPr lang="en-US" sz="1500">
                          <a:effectLst/>
                        </a:rPr>
                        <a:t>Linear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0.172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1.496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0.052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0.027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0.109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0.138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0.078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0.036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904889447"/>
                  </a:ext>
                </a:extLst>
              </a:tr>
              <a:tr h="891874">
                <a:tc>
                  <a:txBody>
                    <a:bodyPr/>
                    <a:lstStyle/>
                    <a:p>
                      <a:pPr marL="0" marR="0" algn="just">
                        <a:lnSpc>
                          <a:spcPct val="200000"/>
                        </a:lnSpc>
                        <a:spcBef>
                          <a:spcPts val="0"/>
                        </a:spcBef>
                        <a:spcAft>
                          <a:spcPts val="0"/>
                        </a:spcAft>
                      </a:pPr>
                      <a:r>
                        <a:rPr lang="en-US" sz="1500">
                          <a:effectLst/>
                        </a:rPr>
                        <a:t>Huber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0.419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1.814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0.085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0.056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0.135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0.112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0.189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0.093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0.048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0.073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4216563768"/>
                  </a:ext>
                </a:extLst>
              </a:tr>
              <a:tr h="891874">
                <a:tc>
                  <a:txBody>
                    <a:bodyPr/>
                    <a:lstStyle/>
                    <a:p>
                      <a:pPr marL="0" marR="0" algn="just">
                        <a:lnSpc>
                          <a:spcPct val="200000"/>
                        </a:lnSpc>
                        <a:spcBef>
                          <a:spcPts val="0"/>
                        </a:spcBef>
                        <a:spcAft>
                          <a:spcPts val="0"/>
                        </a:spcAft>
                      </a:pPr>
                      <a:r>
                        <a:rPr lang="en-US" sz="1500">
                          <a:effectLst/>
                        </a:rPr>
                        <a:t>Ridge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0.172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1.496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0.052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0.027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0.109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0.138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0.078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0.036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654245885"/>
                  </a:ext>
                </a:extLst>
              </a:tr>
              <a:tr h="440673">
                <a:tc>
                  <a:txBody>
                    <a:bodyPr/>
                    <a:lstStyle/>
                    <a:p>
                      <a:pPr marL="0" marR="0" algn="just">
                        <a:lnSpc>
                          <a:spcPct val="200000"/>
                        </a:lnSpc>
                        <a:spcBef>
                          <a:spcPts val="0"/>
                        </a:spcBef>
                        <a:spcAft>
                          <a:spcPts val="0"/>
                        </a:spcAft>
                      </a:pPr>
                      <a:r>
                        <a:rPr lang="en-US" sz="1500">
                          <a:effectLst/>
                        </a:rPr>
                        <a:t>LSTM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11.032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463.160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1.118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0.899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6.991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3.653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16.188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4.952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3.750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11.552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460741787"/>
                  </a:ext>
                </a:extLst>
              </a:tr>
              <a:tr h="440673">
                <a:tc>
                  <a:txBody>
                    <a:bodyPr/>
                    <a:lstStyle/>
                    <a:p>
                      <a:pPr marL="0" marR="0" algn="just">
                        <a:lnSpc>
                          <a:spcPct val="200000"/>
                        </a:lnSpc>
                        <a:spcBef>
                          <a:spcPts val="0"/>
                        </a:spcBef>
                        <a:spcAft>
                          <a:spcPts val="0"/>
                        </a:spcAft>
                      </a:pPr>
                      <a:r>
                        <a:rPr lang="en-US" sz="1500" b="1" dirty="0">
                          <a:effectLst/>
                        </a:rPr>
                        <a:t>GAN Model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0.052</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3.386</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0.087</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0.176</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0.045</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0.024</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0.044</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0.223</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dirty="0">
                          <a:effectLst/>
                        </a:rPr>
                        <a:t>0.031</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dirty="0">
                          <a:effectLst/>
                        </a:rPr>
                        <a:t>0.031</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4259013453"/>
                  </a:ext>
                </a:extLst>
              </a:tr>
            </a:tbl>
          </a:graphicData>
        </a:graphic>
      </p:graphicFrame>
    </p:spTree>
    <p:extLst>
      <p:ext uri="{BB962C8B-B14F-4D97-AF65-F5344CB8AC3E}">
        <p14:creationId xmlns:p14="http://schemas.microsoft.com/office/powerpoint/2010/main" val="4121403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F2EFDA-1FB5-4710-BEB2-92C0E420C40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Table 2: MAE of all models for all companies for next minute prediction</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2A61ECFD-FA13-45B8-A077-BF846EF992C6}"/>
              </a:ext>
            </a:extLst>
          </p:cNvPr>
          <p:cNvGraphicFramePr>
            <a:graphicFrameLocks noGrp="1"/>
          </p:cNvGraphicFramePr>
          <p:nvPr>
            <p:extLst>
              <p:ext uri="{D42A27DB-BD31-4B8C-83A1-F6EECF244321}">
                <p14:modId xmlns:p14="http://schemas.microsoft.com/office/powerpoint/2010/main" val="4086152700"/>
              </p:ext>
            </p:extLst>
          </p:nvPr>
        </p:nvGraphicFramePr>
        <p:xfrm>
          <a:off x="306372" y="2509911"/>
          <a:ext cx="11566685" cy="3997641"/>
        </p:xfrm>
        <a:graphic>
          <a:graphicData uri="http://schemas.openxmlformats.org/drawingml/2006/table">
            <a:tbl>
              <a:tblPr firstRow="1" firstCol="1" bandRow="1">
                <a:tableStyleId>{5C22544A-7EE6-4342-B048-85BDC9FD1C3A}</a:tableStyleId>
              </a:tblPr>
              <a:tblGrid>
                <a:gridCol w="1490227">
                  <a:extLst>
                    <a:ext uri="{9D8B030D-6E8A-4147-A177-3AD203B41FA5}">
                      <a16:colId xmlns:a16="http://schemas.microsoft.com/office/drawing/2014/main" val="1038480543"/>
                    </a:ext>
                  </a:extLst>
                </a:gridCol>
                <a:gridCol w="971606">
                  <a:extLst>
                    <a:ext uri="{9D8B030D-6E8A-4147-A177-3AD203B41FA5}">
                      <a16:colId xmlns:a16="http://schemas.microsoft.com/office/drawing/2014/main" val="406971885"/>
                    </a:ext>
                  </a:extLst>
                </a:gridCol>
                <a:gridCol w="1211871">
                  <a:extLst>
                    <a:ext uri="{9D8B030D-6E8A-4147-A177-3AD203B41FA5}">
                      <a16:colId xmlns:a16="http://schemas.microsoft.com/office/drawing/2014/main" val="3347015699"/>
                    </a:ext>
                  </a:extLst>
                </a:gridCol>
                <a:gridCol w="971606">
                  <a:extLst>
                    <a:ext uri="{9D8B030D-6E8A-4147-A177-3AD203B41FA5}">
                      <a16:colId xmlns:a16="http://schemas.microsoft.com/office/drawing/2014/main" val="4253366820"/>
                    </a:ext>
                  </a:extLst>
                </a:gridCol>
                <a:gridCol w="971606">
                  <a:extLst>
                    <a:ext uri="{9D8B030D-6E8A-4147-A177-3AD203B41FA5}">
                      <a16:colId xmlns:a16="http://schemas.microsoft.com/office/drawing/2014/main" val="3981095218"/>
                    </a:ext>
                  </a:extLst>
                </a:gridCol>
                <a:gridCol w="971606">
                  <a:extLst>
                    <a:ext uri="{9D8B030D-6E8A-4147-A177-3AD203B41FA5}">
                      <a16:colId xmlns:a16="http://schemas.microsoft.com/office/drawing/2014/main" val="2923497798"/>
                    </a:ext>
                  </a:extLst>
                </a:gridCol>
                <a:gridCol w="971606">
                  <a:extLst>
                    <a:ext uri="{9D8B030D-6E8A-4147-A177-3AD203B41FA5}">
                      <a16:colId xmlns:a16="http://schemas.microsoft.com/office/drawing/2014/main" val="3261162762"/>
                    </a:ext>
                  </a:extLst>
                </a:gridCol>
                <a:gridCol w="1091739">
                  <a:extLst>
                    <a:ext uri="{9D8B030D-6E8A-4147-A177-3AD203B41FA5}">
                      <a16:colId xmlns:a16="http://schemas.microsoft.com/office/drawing/2014/main" val="2596476642"/>
                    </a:ext>
                  </a:extLst>
                </a:gridCol>
                <a:gridCol w="971606">
                  <a:extLst>
                    <a:ext uri="{9D8B030D-6E8A-4147-A177-3AD203B41FA5}">
                      <a16:colId xmlns:a16="http://schemas.microsoft.com/office/drawing/2014/main" val="2001837239"/>
                    </a:ext>
                  </a:extLst>
                </a:gridCol>
                <a:gridCol w="971606">
                  <a:extLst>
                    <a:ext uri="{9D8B030D-6E8A-4147-A177-3AD203B41FA5}">
                      <a16:colId xmlns:a16="http://schemas.microsoft.com/office/drawing/2014/main" val="2767092888"/>
                    </a:ext>
                  </a:extLst>
                </a:gridCol>
                <a:gridCol w="971606">
                  <a:extLst>
                    <a:ext uri="{9D8B030D-6E8A-4147-A177-3AD203B41FA5}">
                      <a16:colId xmlns:a16="http://schemas.microsoft.com/office/drawing/2014/main" val="2730344380"/>
                    </a:ext>
                  </a:extLst>
                </a:gridCol>
              </a:tblGrid>
              <a:tr h="440673">
                <a:tc>
                  <a:txBody>
                    <a:bodyPr/>
                    <a:lstStyle/>
                    <a:p>
                      <a:pPr marL="0" marR="0" algn="just">
                        <a:lnSpc>
                          <a:spcPct val="200000"/>
                        </a:lnSpc>
                        <a:spcBef>
                          <a:spcPts val="0"/>
                        </a:spcBef>
                        <a:spcAft>
                          <a:spcPts val="0"/>
                        </a:spcAft>
                      </a:pPr>
                      <a:r>
                        <a:rPr lang="en-US" sz="1500" u="sng">
                          <a:effectLst/>
                        </a:rPr>
                        <a:t>Method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AAPL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AMZN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AXP</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CSCO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CVX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JPM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MMM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PG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VZ</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WMT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935736871"/>
                  </a:ext>
                </a:extLst>
              </a:tr>
              <a:tr h="891874">
                <a:tc>
                  <a:txBody>
                    <a:bodyPr/>
                    <a:lstStyle/>
                    <a:p>
                      <a:pPr marL="0" marR="0" algn="just">
                        <a:lnSpc>
                          <a:spcPct val="200000"/>
                        </a:lnSpc>
                        <a:spcBef>
                          <a:spcPts val="0"/>
                        </a:spcBef>
                        <a:spcAft>
                          <a:spcPts val="0"/>
                        </a:spcAft>
                      </a:pPr>
                      <a:r>
                        <a:rPr lang="en-US" sz="1500">
                          <a:effectLst/>
                        </a:rPr>
                        <a:t>Linear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0.051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0.601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0.028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0.014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0.035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0.029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0.073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0.014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3969207642"/>
                  </a:ext>
                </a:extLst>
              </a:tr>
              <a:tr h="891874">
                <a:tc>
                  <a:txBody>
                    <a:bodyPr/>
                    <a:lstStyle/>
                    <a:p>
                      <a:pPr marL="0" marR="0" algn="just">
                        <a:lnSpc>
                          <a:spcPct val="200000"/>
                        </a:lnSpc>
                        <a:spcBef>
                          <a:spcPts val="0"/>
                        </a:spcBef>
                        <a:spcAft>
                          <a:spcPts val="0"/>
                        </a:spcAft>
                      </a:pPr>
                      <a:r>
                        <a:rPr lang="en-US" sz="1500" dirty="0">
                          <a:effectLst/>
                        </a:rPr>
                        <a:t>Huber Regression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0.254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0.846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0.034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0.075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0.112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0.036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4283552448"/>
                  </a:ext>
                </a:extLst>
              </a:tr>
              <a:tr h="891874">
                <a:tc>
                  <a:txBody>
                    <a:bodyPr/>
                    <a:lstStyle/>
                    <a:p>
                      <a:pPr marL="0" marR="0" algn="just">
                        <a:lnSpc>
                          <a:spcPct val="200000"/>
                        </a:lnSpc>
                        <a:spcBef>
                          <a:spcPts val="0"/>
                        </a:spcBef>
                        <a:spcAft>
                          <a:spcPts val="0"/>
                        </a:spcAft>
                      </a:pPr>
                      <a:r>
                        <a:rPr lang="en-US" sz="1500">
                          <a:effectLst/>
                        </a:rPr>
                        <a:t>Ridge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0.051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0.601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0.028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0.014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0.035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0.029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0.072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0.014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0.023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2964399698"/>
                  </a:ext>
                </a:extLst>
              </a:tr>
              <a:tr h="440673">
                <a:tc>
                  <a:txBody>
                    <a:bodyPr/>
                    <a:lstStyle/>
                    <a:p>
                      <a:pPr marL="0" marR="0" algn="just">
                        <a:lnSpc>
                          <a:spcPct val="200000"/>
                        </a:lnSpc>
                        <a:spcBef>
                          <a:spcPts val="0"/>
                        </a:spcBef>
                        <a:spcAft>
                          <a:spcPts val="0"/>
                        </a:spcAft>
                      </a:pPr>
                      <a:r>
                        <a:rPr lang="en-US" sz="1500">
                          <a:effectLst/>
                        </a:rPr>
                        <a:t>LSTM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8.157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364.526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0.731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0.588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5.668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2.821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12.359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3.865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3.050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9.723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2845917805"/>
                  </a:ext>
                </a:extLst>
              </a:tr>
              <a:tr h="440673">
                <a:tc>
                  <a:txBody>
                    <a:bodyPr/>
                    <a:lstStyle/>
                    <a:p>
                      <a:pPr marL="0" marR="0" algn="just">
                        <a:lnSpc>
                          <a:spcPct val="200000"/>
                        </a:lnSpc>
                        <a:spcBef>
                          <a:spcPts val="0"/>
                        </a:spcBef>
                        <a:spcAft>
                          <a:spcPts val="0"/>
                        </a:spcAft>
                      </a:pPr>
                      <a:r>
                        <a:rPr lang="en-US" sz="1500" b="1">
                          <a:effectLst/>
                        </a:rPr>
                        <a:t>GAN Model</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0.032</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1.613</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0.060</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0.042</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0.026</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0.020</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0.030</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0.155</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0.021</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dirty="0">
                          <a:effectLst/>
                        </a:rPr>
                        <a:t>0.024</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1667456673"/>
                  </a:ext>
                </a:extLst>
              </a:tr>
            </a:tbl>
          </a:graphicData>
        </a:graphic>
      </p:graphicFrame>
    </p:spTree>
    <p:extLst>
      <p:ext uri="{BB962C8B-B14F-4D97-AF65-F5344CB8AC3E}">
        <p14:creationId xmlns:p14="http://schemas.microsoft.com/office/powerpoint/2010/main" val="487221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429AF8-8EF8-4518-9CD5-9E118FF8DC0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Table 3: RMSE of all models for all companies for the third day prediction</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C090CD4B-10B2-4261-BF9A-3A6C9123F43B}"/>
              </a:ext>
            </a:extLst>
          </p:cNvPr>
          <p:cNvGraphicFramePr>
            <a:graphicFrameLocks noGrp="1"/>
          </p:cNvGraphicFramePr>
          <p:nvPr>
            <p:extLst>
              <p:ext uri="{D42A27DB-BD31-4B8C-83A1-F6EECF244321}">
                <p14:modId xmlns:p14="http://schemas.microsoft.com/office/powerpoint/2010/main" val="1242363621"/>
              </p:ext>
            </p:extLst>
          </p:nvPr>
        </p:nvGraphicFramePr>
        <p:xfrm>
          <a:off x="334653" y="2509911"/>
          <a:ext cx="11524268" cy="3997641"/>
        </p:xfrm>
        <a:graphic>
          <a:graphicData uri="http://schemas.openxmlformats.org/drawingml/2006/table">
            <a:tbl>
              <a:tblPr firstRow="1" firstCol="1" bandRow="1">
                <a:tableStyleId>{5C22544A-7EE6-4342-B048-85BDC9FD1C3A}</a:tableStyleId>
              </a:tblPr>
              <a:tblGrid>
                <a:gridCol w="1454548">
                  <a:extLst>
                    <a:ext uri="{9D8B030D-6E8A-4147-A177-3AD203B41FA5}">
                      <a16:colId xmlns:a16="http://schemas.microsoft.com/office/drawing/2014/main" val="2641573431"/>
                    </a:ext>
                  </a:extLst>
                </a:gridCol>
                <a:gridCol w="1065600">
                  <a:extLst>
                    <a:ext uri="{9D8B030D-6E8A-4147-A177-3AD203B41FA5}">
                      <a16:colId xmlns:a16="http://schemas.microsoft.com/office/drawing/2014/main" val="3737785060"/>
                    </a:ext>
                  </a:extLst>
                </a:gridCol>
                <a:gridCol w="1182856">
                  <a:extLst>
                    <a:ext uri="{9D8B030D-6E8A-4147-A177-3AD203B41FA5}">
                      <a16:colId xmlns:a16="http://schemas.microsoft.com/office/drawing/2014/main" val="1924579463"/>
                    </a:ext>
                  </a:extLst>
                </a:gridCol>
                <a:gridCol w="948344">
                  <a:extLst>
                    <a:ext uri="{9D8B030D-6E8A-4147-A177-3AD203B41FA5}">
                      <a16:colId xmlns:a16="http://schemas.microsoft.com/office/drawing/2014/main" val="1909957315"/>
                    </a:ext>
                  </a:extLst>
                </a:gridCol>
                <a:gridCol w="948344">
                  <a:extLst>
                    <a:ext uri="{9D8B030D-6E8A-4147-A177-3AD203B41FA5}">
                      <a16:colId xmlns:a16="http://schemas.microsoft.com/office/drawing/2014/main" val="3539134384"/>
                    </a:ext>
                  </a:extLst>
                </a:gridCol>
                <a:gridCol w="948344">
                  <a:extLst>
                    <a:ext uri="{9D8B030D-6E8A-4147-A177-3AD203B41FA5}">
                      <a16:colId xmlns:a16="http://schemas.microsoft.com/office/drawing/2014/main" val="4072260828"/>
                    </a:ext>
                  </a:extLst>
                </a:gridCol>
                <a:gridCol w="948344">
                  <a:extLst>
                    <a:ext uri="{9D8B030D-6E8A-4147-A177-3AD203B41FA5}">
                      <a16:colId xmlns:a16="http://schemas.microsoft.com/office/drawing/2014/main" val="1483898228"/>
                    </a:ext>
                  </a:extLst>
                </a:gridCol>
                <a:gridCol w="1065600">
                  <a:extLst>
                    <a:ext uri="{9D8B030D-6E8A-4147-A177-3AD203B41FA5}">
                      <a16:colId xmlns:a16="http://schemas.microsoft.com/office/drawing/2014/main" val="402699338"/>
                    </a:ext>
                  </a:extLst>
                </a:gridCol>
                <a:gridCol w="948344">
                  <a:extLst>
                    <a:ext uri="{9D8B030D-6E8A-4147-A177-3AD203B41FA5}">
                      <a16:colId xmlns:a16="http://schemas.microsoft.com/office/drawing/2014/main" val="295355223"/>
                    </a:ext>
                  </a:extLst>
                </a:gridCol>
                <a:gridCol w="948344">
                  <a:extLst>
                    <a:ext uri="{9D8B030D-6E8A-4147-A177-3AD203B41FA5}">
                      <a16:colId xmlns:a16="http://schemas.microsoft.com/office/drawing/2014/main" val="759338465"/>
                    </a:ext>
                  </a:extLst>
                </a:gridCol>
                <a:gridCol w="1065600">
                  <a:extLst>
                    <a:ext uri="{9D8B030D-6E8A-4147-A177-3AD203B41FA5}">
                      <a16:colId xmlns:a16="http://schemas.microsoft.com/office/drawing/2014/main" val="1283342010"/>
                    </a:ext>
                  </a:extLst>
                </a:gridCol>
              </a:tblGrid>
              <a:tr h="440673">
                <a:tc>
                  <a:txBody>
                    <a:bodyPr/>
                    <a:lstStyle/>
                    <a:p>
                      <a:pPr marL="0" marR="0" algn="just">
                        <a:lnSpc>
                          <a:spcPct val="200000"/>
                        </a:lnSpc>
                        <a:spcBef>
                          <a:spcPts val="0"/>
                        </a:spcBef>
                        <a:spcAft>
                          <a:spcPts val="0"/>
                        </a:spcAft>
                      </a:pPr>
                      <a:r>
                        <a:rPr lang="en-US" sz="1500" u="sng">
                          <a:effectLst/>
                        </a:rPr>
                        <a:t>Method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AAPL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AMZN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AXP</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CSCO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CVX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JPM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MMM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PG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VZ</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WMT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3337538641"/>
                  </a:ext>
                </a:extLst>
              </a:tr>
              <a:tr h="891874">
                <a:tc>
                  <a:txBody>
                    <a:bodyPr/>
                    <a:lstStyle/>
                    <a:p>
                      <a:pPr marL="0" marR="0" algn="just">
                        <a:lnSpc>
                          <a:spcPct val="200000"/>
                        </a:lnSpc>
                        <a:spcBef>
                          <a:spcPts val="0"/>
                        </a:spcBef>
                        <a:spcAft>
                          <a:spcPts val="0"/>
                        </a:spcAft>
                      </a:pPr>
                      <a:r>
                        <a:rPr lang="en-US" sz="1500">
                          <a:effectLst/>
                        </a:rPr>
                        <a:t>Linear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3.078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42.140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1.364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0.894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1.696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1.207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3.203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1.180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0.771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2106420244"/>
                  </a:ext>
                </a:extLst>
              </a:tr>
              <a:tr h="891874">
                <a:tc>
                  <a:txBody>
                    <a:bodyPr/>
                    <a:lstStyle/>
                    <a:p>
                      <a:pPr marL="0" marR="0" algn="just">
                        <a:lnSpc>
                          <a:spcPct val="200000"/>
                        </a:lnSpc>
                        <a:spcBef>
                          <a:spcPts val="0"/>
                        </a:spcBef>
                        <a:spcAft>
                          <a:spcPts val="0"/>
                        </a:spcAft>
                      </a:pPr>
                      <a:r>
                        <a:rPr lang="en-US" sz="1500">
                          <a:effectLst/>
                        </a:rPr>
                        <a:t>Huber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3.592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39.555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1.258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0.991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1.691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1.367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3.045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1.273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0.885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3462150922"/>
                  </a:ext>
                </a:extLst>
              </a:tr>
              <a:tr h="891874">
                <a:tc>
                  <a:txBody>
                    <a:bodyPr/>
                    <a:lstStyle/>
                    <a:p>
                      <a:pPr marL="0" marR="0" algn="just">
                        <a:lnSpc>
                          <a:spcPct val="200000"/>
                        </a:lnSpc>
                        <a:spcBef>
                          <a:spcPts val="0"/>
                        </a:spcBef>
                        <a:spcAft>
                          <a:spcPts val="0"/>
                        </a:spcAft>
                      </a:pPr>
                      <a:r>
                        <a:rPr lang="en-US" sz="1500">
                          <a:effectLst/>
                        </a:rPr>
                        <a:t>Ridge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3.078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42.140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1.364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0.894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1.694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1.207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3.203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1.180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0.771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6044332"/>
                  </a:ext>
                </a:extLst>
              </a:tr>
              <a:tr h="440673">
                <a:tc>
                  <a:txBody>
                    <a:bodyPr/>
                    <a:lstStyle/>
                    <a:p>
                      <a:pPr marL="0" marR="0" algn="just">
                        <a:lnSpc>
                          <a:spcPct val="200000"/>
                        </a:lnSpc>
                        <a:spcBef>
                          <a:spcPts val="0"/>
                        </a:spcBef>
                        <a:spcAft>
                          <a:spcPts val="0"/>
                        </a:spcAft>
                      </a:pPr>
                      <a:r>
                        <a:rPr lang="en-US" sz="1500">
                          <a:effectLst/>
                        </a:rPr>
                        <a:t>LSTM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29.890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445.790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2.306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1.444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6.887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2.085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15.927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5.154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3.757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11.518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1173430838"/>
                  </a:ext>
                </a:extLst>
              </a:tr>
              <a:tr h="440673">
                <a:tc>
                  <a:txBody>
                    <a:bodyPr/>
                    <a:lstStyle/>
                    <a:p>
                      <a:pPr marL="0" marR="0" algn="just">
                        <a:lnSpc>
                          <a:spcPct val="200000"/>
                        </a:lnSpc>
                        <a:spcBef>
                          <a:spcPts val="0"/>
                        </a:spcBef>
                        <a:spcAft>
                          <a:spcPts val="0"/>
                        </a:spcAft>
                      </a:pPr>
                      <a:r>
                        <a:rPr lang="en-US" sz="1500" b="1">
                          <a:effectLst/>
                        </a:rPr>
                        <a:t>GAN Model</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0.513</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8.614</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0.250</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0.191</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0.272</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0.188</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0.507</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0.247</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0.127</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dirty="0">
                          <a:effectLst/>
                        </a:rPr>
                        <a:t>0.176</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226353175"/>
                  </a:ext>
                </a:extLst>
              </a:tr>
            </a:tbl>
          </a:graphicData>
        </a:graphic>
      </p:graphicFrame>
    </p:spTree>
    <p:extLst>
      <p:ext uri="{BB962C8B-B14F-4D97-AF65-F5344CB8AC3E}">
        <p14:creationId xmlns:p14="http://schemas.microsoft.com/office/powerpoint/2010/main" val="2641731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E778E0-DC70-4488-A187-3D97AA8B4DA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Table 4: MAE of all models for all companies for the third day prediction</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6B697C57-26FB-43A6-97BD-3E0C297994BA}"/>
              </a:ext>
            </a:extLst>
          </p:cNvPr>
          <p:cNvGraphicFramePr>
            <a:graphicFrameLocks noGrp="1"/>
          </p:cNvGraphicFramePr>
          <p:nvPr>
            <p:extLst>
              <p:ext uri="{D42A27DB-BD31-4B8C-83A1-F6EECF244321}">
                <p14:modId xmlns:p14="http://schemas.microsoft.com/office/powerpoint/2010/main" val="2645439810"/>
              </p:ext>
            </p:extLst>
          </p:nvPr>
        </p:nvGraphicFramePr>
        <p:xfrm>
          <a:off x="329939" y="2509911"/>
          <a:ext cx="11552547" cy="3997641"/>
        </p:xfrm>
        <a:graphic>
          <a:graphicData uri="http://schemas.openxmlformats.org/drawingml/2006/table">
            <a:tbl>
              <a:tblPr firstRow="1" firstCol="1" bandRow="1">
                <a:tableStyleId>{5C22544A-7EE6-4342-B048-85BDC9FD1C3A}</a:tableStyleId>
              </a:tblPr>
              <a:tblGrid>
                <a:gridCol w="1458117">
                  <a:extLst>
                    <a:ext uri="{9D8B030D-6E8A-4147-A177-3AD203B41FA5}">
                      <a16:colId xmlns:a16="http://schemas.microsoft.com/office/drawing/2014/main" val="877797858"/>
                    </a:ext>
                  </a:extLst>
                </a:gridCol>
                <a:gridCol w="1068215">
                  <a:extLst>
                    <a:ext uri="{9D8B030D-6E8A-4147-A177-3AD203B41FA5}">
                      <a16:colId xmlns:a16="http://schemas.microsoft.com/office/drawing/2014/main" val="3594417599"/>
                    </a:ext>
                  </a:extLst>
                </a:gridCol>
                <a:gridCol w="1185759">
                  <a:extLst>
                    <a:ext uri="{9D8B030D-6E8A-4147-A177-3AD203B41FA5}">
                      <a16:colId xmlns:a16="http://schemas.microsoft.com/office/drawing/2014/main" val="4291374306"/>
                    </a:ext>
                  </a:extLst>
                </a:gridCol>
                <a:gridCol w="950671">
                  <a:extLst>
                    <a:ext uri="{9D8B030D-6E8A-4147-A177-3AD203B41FA5}">
                      <a16:colId xmlns:a16="http://schemas.microsoft.com/office/drawing/2014/main" val="2536733944"/>
                    </a:ext>
                  </a:extLst>
                </a:gridCol>
                <a:gridCol w="950671">
                  <a:extLst>
                    <a:ext uri="{9D8B030D-6E8A-4147-A177-3AD203B41FA5}">
                      <a16:colId xmlns:a16="http://schemas.microsoft.com/office/drawing/2014/main" val="1542270570"/>
                    </a:ext>
                  </a:extLst>
                </a:gridCol>
                <a:gridCol w="950671">
                  <a:extLst>
                    <a:ext uri="{9D8B030D-6E8A-4147-A177-3AD203B41FA5}">
                      <a16:colId xmlns:a16="http://schemas.microsoft.com/office/drawing/2014/main" val="666139468"/>
                    </a:ext>
                  </a:extLst>
                </a:gridCol>
                <a:gridCol w="950671">
                  <a:extLst>
                    <a:ext uri="{9D8B030D-6E8A-4147-A177-3AD203B41FA5}">
                      <a16:colId xmlns:a16="http://schemas.microsoft.com/office/drawing/2014/main" val="2154253181"/>
                    </a:ext>
                  </a:extLst>
                </a:gridCol>
                <a:gridCol w="1068215">
                  <a:extLst>
                    <a:ext uri="{9D8B030D-6E8A-4147-A177-3AD203B41FA5}">
                      <a16:colId xmlns:a16="http://schemas.microsoft.com/office/drawing/2014/main" val="3423691600"/>
                    </a:ext>
                  </a:extLst>
                </a:gridCol>
                <a:gridCol w="950671">
                  <a:extLst>
                    <a:ext uri="{9D8B030D-6E8A-4147-A177-3AD203B41FA5}">
                      <a16:colId xmlns:a16="http://schemas.microsoft.com/office/drawing/2014/main" val="746025315"/>
                    </a:ext>
                  </a:extLst>
                </a:gridCol>
                <a:gridCol w="950671">
                  <a:extLst>
                    <a:ext uri="{9D8B030D-6E8A-4147-A177-3AD203B41FA5}">
                      <a16:colId xmlns:a16="http://schemas.microsoft.com/office/drawing/2014/main" val="3974046426"/>
                    </a:ext>
                  </a:extLst>
                </a:gridCol>
                <a:gridCol w="1068215">
                  <a:extLst>
                    <a:ext uri="{9D8B030D-6E8A-4147-A177-3AD203B41FA5}">
                      <a16:colId xmlns:a16="http://schemas.microsoft.com/office/drawing/2014/main" val="1601674965"/>
                    </a:ext>
                  </a:extLst>
                </a:gridCol>
              </a:tblGrid>
              <a:tr h="440673">
                <a:tc>
                  <a:txBody>
                    <a:bodyPr/>
                    <a:lstStyle/>
                    <a:p>
                      <a:pPr marL="0" marR="0" algn="just">
                        <a:lnSpc>
                          <a:spcPct val="200000"/>
                        </a:lnSpc>
                        <a:spcBef>
                          <a:spcPts val="0"/>
                        </a:spcBef>
                        <a:spcAft>
                          <a:spcPts val="0"/>
                        </a:spcAft>
                      </a:pPr>
                      <a:r>
                        <a:rPr lang="en-US" sz="1500" u="sng">
                          <a:effectLst/>
                        </a:rPr>
                        <a:t>Method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AAPL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AMZN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AXP</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CSCO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CVX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JPM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MMM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PG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VZ</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WMT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1035513699"/>
                  </a:ext>
                </a:extLst>
              </a:tr>
              <a:tr h="891874">
                <a:tc>
                  <a:txBody>
                    <a:bodyPr/>
                    <a:lstStyle/>
                    <a:p>
                      <a:pPr marL="0" marR="0" algn="just">
                        <a:lnSpc>
                          <a:spcPct val="200000"/>
                        </a:lnSpc>
                        <a:spcBef>
                          <a:spcPts val="0"/>
                        </a:spcBef>
                        <a:spcAft>
                          <a:spcPts val="0"/>
                        </a:spcAft>
                      </a:pPr>
                      <a:r>
                        <a:rPr lang="en-US" sz="1500">
                          <a:effectLst/>
                        </a:rPr>
                        <a:t>Linear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2.263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28.640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0.965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0.575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1.162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0.886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2.554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0.583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0.833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886548171"/>
                  </a:ext>
                </a:extLst>
              </a:tr>
              <a:tr h="891874">
                <a:tc>
                  <a:txBody>
                    <a:bodyPr/>
                    <a:lstStyle/>
                    <a:p>
                      <a:pPr marL="0" marR="0" algn="just">
                        <a:lnSpc>
                          <a:spcPct val="200000"/>
                        </a:lnSpc>
                        <a:spcBef>
                          <a:spcPts val="0"/>
                        </a:spcBef>
                        <a:spcAft>
                          <a:spcPts val="0"/>
                        </a:spcAft>
                      </a:pPr>
                      <a:r>
                        <a:rPr lang="en-US" sz="1500">
                          <a:effectLst/>
                        </a:rPr>
                        <a:t>Huber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2.440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26.981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0.898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0.641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1.151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1.045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2.435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0.892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0.615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0.798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515829461"/>
                  </a:ext>
                </a:extLst>
              </a:tr>
              <a:tr h="891874">
                <a:tc>
                  <a:txBody>
                    <a:bodyPr/>
                    <a:lstStyle/>
                    <a:p>
                      <a:pPr marL="0" marR="0" algn="just">
                        <a:lnSpc>
                          <a:spcPct val="200000"/>
                        </a:lnSpc>
                        <a:spcBef>
                          <a:spcPts val="0"/>
                        </a:spcBef>
                        <a:spcAft>
                          <a:spcPts val="0"/>
                        </a:spcAft>
                      </a:pPr>
                      <a:r>
                        <a:rPr lang="en-US" sz="1500">
                          <a:effectLst/>
                        </a:rPr>
                        <a:t>Ridge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2.263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28.640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0.965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0.575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1.161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0.886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2.555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0.583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0.833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3226917393"/>
                  </a:ext>
                </a:extLst>
              </a:tr>
              <a:tr h="440673">
                <a:tc>
                  <a:txBody>
                    <a:bodyPr/>
                    <a:lstStyle/>
                    <a:p>
                      <a:pPr marL="0" marR="0" algn="just">
                        <a:lnSpc>
                          <a:spcPct val="200000"/>
                        </a:lnSpc>
                        <a:spcBef>
                          <a:spcPts val="0"/>
                        </a:spcBef>
                        <a:spcAft>
                          <a:spcPts val="0"/>
                        </a:spcAft>
                      </a:pPr>
                      <a:r>
                        <a:rPr lang="en-US" sz="1500">
                          <a:effectLst/>
                        </a:rPr>
                        <a:t>LSTM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23.798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357.325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1.802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1.112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5.496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1.534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12.257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3.971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3.076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10.117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3539651643"/>
                  </a:ext>
                </a:extLst>
              </a:tr>
              <a:tr h="440673">
                <a:tc>
                  <a:txBody>
                    <a:bodyPr/>
                    <a:lstStyle/>
                    <a:p>
                      <a:pPr marL="0" marR="0" algn="just">
                        <a:lnSpc>
                          <a:spcPct val="200000"/>
                        </a:lnSpc>
                        <a:spcBef>
                          <a:spcPts val="0"/>
                        </a:spcBef>
                        <a:spcAft>
                          <a:spcPts val="0"/>
                        </a:spcAft>
                      </a:pPr>
                      <a:r>
                        <a:rPr lang="en-US" sz="1500" b="1">
                          <a:effectLst/>
                        </a:rPr>
                        <a:t>GAN Model</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0.371</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5.733</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0.170</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0.090</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0.194</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0.143</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0.405</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0.160</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0.091</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dirty="0">
                          <a:effectLst/>
                        </a:rPr>
                        <a:t>0.129</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1896515762"/>
                  </a:ext>
                </a:extLst>
              </a:tr>
            </a:tbl>
          </a:graphicData>
        </a:graphic>
      </p:graphicFrame>
    </p:spTree>
    <p:extLst>
      <p:ext uri="{BB962C8B-B14F-4D97-AF65-F5344CB8AC3E}">
        <p14:creationId xmlns:p14="http://schemas.microsoft.com/office/powerpoint/2010/main" val="195087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D692C0-F8AF-4ADB-9EE2-8D449DE4ECF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Table 5: RMSE of all models for all companies for seventh day prediction</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BDA9FF72-66AB-4B30-A106-6AA3C6ED2FF1}"/>
              </a:ext>
            </a:extLst>
          </p:cNvPr>
          <p:cNvGraphicFramePr>
            <a:graphicFrameLocks noGrp="1"/>
          </p:cNvGraphicFramePr>
          <p:nvPr>
            <p:extLst>
              <p:ext uri="{D42A27DB-BD31-4B8C-83A1-F6EECF244321}">
                <p14:modId xmlns:p14="http://schemas.microsoft.com/office/powerpoint/2010/main" val="3796403904"/>
              </p:ext>
            </p:extLst>
          </p:nvPr>
        </p:nvGraphicFramePr>
        <p:xfrm>
          <a:off x="334652" y="2509911"/>
          <a:ext cx="11552548" cy="3997641"/>
        </p:xfrm>
        <a:graphic>
          <a:graphicData uri="http://schemas.openxmlformats.org/drawingml/2006/table">
            <a:tbl>
              <a:tblPr firstRow="1" firstCol="1" bandRow="1">
                <a:tableStyleId>{5C22544A-7EE6-4342-B048-85BDC9FD1C3A}</a:tableStyleId>
              </a:tblPr>
              <a:tblGrid>
                <a:gridCol w="1429037">
                  <a:extLst>
                    <a:ext uri="{9D8B030D-6E8A-4147-A177-3AD203B41FA5}">
                      <a16:colId xmlns:a16="http://schemas.microsoft.com/office/drawing/2014/main" val="4244927807"/>
                    </a:ext>
                  </a:extLst>
                </a:gridCol>
                <a:gridCol w="1046912">
                  <a:extLst>
                    <a:ext uri="{9D8B030D-6E8A-4147-A177-3AD203B41FA5}">
                      <a16:colId xmlns:a16="http://schemas.microsoft.com/office/drawing/2014/main" val="3113129149"/>
                    </a:ext>
                  </a:extLst>
                </a:gridCol>
                <a:gridCol w="1162111">
                  <a:extLst>
                    <a:ext uri="{9D8B030D-6E8A-4147-A177-3AD203B41FA5}">
                      <a16:colId xmlns:a16="http://schemas.microsoft.com/office/drawing/2014/main" val="3427432179"/>
                    </a:ext>
                  </a:extLst>
                </a:gridCol>
                <a:gridCol w="1046912">
                  <a:extLst>
                    <a:ext uri="{9D8B030D-6E8A-4147-A177-3AD203B41FA5}">
                      <a16:colId xmlns:a16="http://schemas.microsoft.com/office/drawing/2014/main" val="2595144608"/>
                    </a:ext>
                  </a:extLst>
                </a:gridCol>
                <a:gridCol w="931710">
                  <a:extLst>
                    <a:ext uri="{9D8B030D-6E8A-4147-A177-3AD203B41FA5}">
                      <a16:colId xmlns:a16="http://schemas.microsoft.com/office/drawing/2014/main" val="759650406"/>
                    </a:ext>
                  </a:extLst>
                </a:gridCol>
                <a:gridCol w="931710">
                  <a:extLst>
                    <a:ext uri="{9D8B030D-6E8A-4147-A177-3AD203B41FA5}">
                      <a16:colId xmlns:a16="http://schemas.microsoft.com/office/drawing/2014/main" val="3957004126"/>
                    </a:ext>
                  </a:extLst>
                </a:gridCol>
                <a:gridCol w="1046912">
                  <a:extLst>
                    <a:ext uri="{9D8B030D-6E8A-4147-A177-3AD203B41FA5}">
                      <a16:colId xmlns:a16="http://schemas.microsoft.com/office/drawing/2014/main" val="79171693"/>
                    </a:ext>
                  </a:extLst>
                </a:gridCol>
                <a:gridCol w="1046912">
                  <a:extLst>
                    <a:ext uri="{9D8B030D-6E8A-4147-A177-3AD203B41FA5}">
                      <a16:colId xmlns:a16="http://schemas.microsoft.com/office/drawing/2014/main" val="1818283974"/>
                    </a:ext>
                  </a:extLst>
                </a:gridCol>
                <a:gridCol w="931710">
                  <a:extLst>
                    <a:ext uri="{9D8B030D-6E8A-4147-A177-3AD203B41FA5}">
                      <a16:colId xmlns:a16="http://schemas.microsoft.com/office/drawing/2014/main" val="4276589931"/>
                    </a:ext>
                  </a:extLst>
                </a:gridCol>
                <a:gridCol w="931710">
                  <a:extLst>
                    <a:ext uri="{9D8B030D-6E8A-4147-A177-3AD203B41FA5}">
                      <a16:colId xmlns:a16="http://schemas.microsoft.com/office/drawing/2014/main" val="2048191344"/>
                    </a:ext>
                  </a:extLst>
                </a:gridCol>
                <a:gridCol w="1046912">
                  <a:extLst>
                    <a:ext uri="{9D8B030D-6E8A-4147-A177-3AD203B41FA5}">
                      <a16:colId xmlns:a16="http://schemas.microsoft.com/office/drawing/2014/main" val="2380672430"/>
                    </a:ext>
                  </a:extLst>
                </a:gridCol>
              </a:tblGrid>
              <a:tr h="440673">
                <a:tc>
                  <a:txBody>
                    <a:bodyPr/>
                    <a:lstStyle/>
                    <a:p>
                      <a:pPr marL="0" marR="0" algn="just">
                        <a:lnSpc>
                          <a:spcPct val="200000"/>
                        </a:lnSpc>
                        <a:spcBef>
                          <a:spcPts val="0"/>
                        </a:spcBef>
                        <a:spcAft>
                          <a:spcPts val="0"/>
                        </a:spcAft>
                      </a:pPr>
                      <a:r>
                        <a:rPr lang="en-US" sz="1500" u="sng">
                          <a:effectLst/>
                        </a:rPr>
                        <a:t>Method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AAPL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AMZN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AXP</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CSCO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CVX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JPM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MMM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PG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VZ</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WMT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672482165"/>
                  </a:ext>
                </a:extLst>
              </a:tr>
              <a:tr h="891874">
                <a:tc>
                  <a:txBody>
                    <a:bodyPr/>
                    <a:lstStyle/>
                    <a:p>
                      <a:pPr marL="0" marR="0" algn="just">
                        <a:lnSpc>
                          <a:spcPct val="200000"/>
                        </a:lnSpc>
                        <a:spcBef>
                          <a:spcPts val="0"/>
                        </a:spcBef>
                        <a:spcAft>
                          <a:spcPts val="0"/>
                        </a:spcAft>
                      </a:pPr>
                      <a:r>
                        <a:rPr lang="en-US" sz="1500">
                          <a:effectLst/>
                        </a:rPr>
                        <a:t>Linear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5.900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61.301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2.295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1.395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2.341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1.854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5.601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1.758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1.255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1.563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721964955"/>
                  </a:ext>
                </a:extLst>
              </a:tr>
              <a:tr h="891874">
                <a:tc>
                  <a:txBody>
                    <a:bodyPr/>
                    <a:lstStyle/>
                    <a:p>
                      <a:pPr marL="0" marR="0" algn="just">
                        <a:lnSpc>
                          <a:spcPct val="200000"/>
                        </a:lnSpc>
                        <a:spcBef>
                          <a:spcPts val="0"/>
                        </a:spcBef>
                        <a:spcAft>
                          <a:spcPts val="0"/>
                        </a:spcAft>
                      </a:pPr>
                      <a:r>
                        <a:rPr lang="en-US" sz="1500" dirty="0">
                          <a:effectLst/>
                        </a:rPr>
                        <a:t>Huber Regression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6.728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56.044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2.041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1.203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2.414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1.986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5.278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1.854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1.265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1.687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3784550540"/>
                  </a:ext>
                </a:extLst>
              </a:tr>
              <a:tr h="891874">
                <a:tc>
                  <a:txBody>
                    <a:bodyPr/>
                    <a:lstStyle/>
                    <a:p>
                      <a:pPr marL="0" marR="0" algn="just">
                        <a:lnSpc>
                          <a:spcPct val="200000"/>
                        </a:lnSpc>
                        <a:spcBef>
                          <a:spcPts val="0"/>
                        </a:spcBef>
                        <a:spcAft>
                          <a:spcPts val="0"/>
                        </a:spcAft>
                      </a:pPr>
                      <a:r>
                        <a:rPr lang="en-US" sz="1500">
                          <a:effectLst/>
                        </a:rPr>
                        <a:t>Ridge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dirty="0">
                          <a:effectLst/>
                        </a:rPr>
                        <a:t>5.900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61.301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2.294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1.400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2.342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1.854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5.577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1.757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1.255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1.562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3322849267"/>
                  </a:ext>
                </a:extLst>
              </a:tr>
              <a:tr h="440673">
                <a:tc>
                  <a:txBody>
                    <a:bodyPr/>
                    <a:lstStyle/>
                    <a:p>
                      <a:pPr marL="0" marR="0" algn="just">
                        <a:lnSpc>
                          <a:spcPct val="200000"/>
                        </a:lnSpc>
                        <a:spcBef>
                          <a:spcPts val="0"/>
                        </a:spcBef>
                        <a:spcAft>
                          <a:spcPts val="0"/>
                        </a:spcAft>
                      </a:pPr>
                      <a:r>
                        <a:rPr lang="en-US" sz="1500">
                          <a:effectLst/>
                        </a:rPr>
                        <a:t>LSTM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10.757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440.954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11.210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2.048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6.886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12.901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15.728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5.255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3.823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a:effectLst/>
                        </a:rPr>
                        <a:t>11.540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2937579829"/>
                  </a:ext>
                </a:extLst>
              </a:tr>
              <a:tr h="440673">
                <a:tc>
                  <a:txBody>
                    <a:bodyPr/>
                    <a:lstStyle/>
                    <a:p>
                      <a:pPr marL="0" marR="0" algn="just">
                        <a:lnSpc>
                          <a:spcPct val="200000"/>
                        </a:lnSpc>
                        <a:spcBef>
                          <a:spcPts val="0"/>
                        </a:spcBef>
                        <a:spcAft>
                          <a:spcPts val="0"/>
                        </a:spcAft>
                      </a:pPr>
                      <a:r>
                        <a:rPr lang="en-US" sz="1500" b="1">
                          <a:effectLst/>
                        </a:rPr>
                        <a:t>GAN Model</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1.140</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12.033</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0.457</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0.192</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0.443</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0.405</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0.795</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0.341</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a:effectLst/>
                        </a:rPr>
                        <a:t>0.233</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tc>
                  <a:txBody>
                    <a:bodyPr/>
                    <a:lstStyle/>
                    <a:p>
                      <a:pPr marL="0" marR="0" algn="just">
                        <a:lnSpc>
                          <a:spcPct val="200000"/>
                        </a:lnSpc>
                        <a:spcBef>
                          <a:spcPts val="0"/>
                        </a:spcBef>
                        <a:spcAft>
                          <a:spcPts val="0"/>
                        </a:spcAft>
                      </a:pPr>
                      <a:r>
                        <a:rPr lang="en-US" sz="1500" b="1" dirty="0">
                          <a:effectLst/>
                        </a:rPr>
                        <a:t>0.282</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101520" marR="101520" marT="0" marB="0"/>
                </a:tc>
                <a:extLst>
                  <a:ext uri="{0D108BD9-81ED-4DB2-BD59-A6C34878D82A}">
                    <a16:rowId xmlns:a16="http://schemas.microsoft.com/office/drawing/2014/main" val="334076493"/>
                  </a:ext>
                </a:extLst>
              </a:tr>
            </a:tbl>
          </a:graphicData>
        </a:graphic>
      </p:graphicFrame>
    </p:spTree>
    <p:extLst>
      <p:ext uri="{BB962C8B-B14F-4D97-AF65-F5344CB8AC3E}">
        <p14:creationId xmlns:p14="http://schemas.microsoft.com/office/powerpoint/2010/main" val="3084024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471A77-6E62-44E5-8229-672B2A07C66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Table 6: MAE of all models for all companies for the seventh day prediction</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3F3259DB-3C37-4E66-8B58-D21B5840CECB}"/>
              </a:ext>
            </a:extLst>
          </p:cNvPr>
          <p:cNvGraphicFramePr>
            <a:graphicFrameLocks noGrp="1"/>
          </p:cNvGraphicFramePr>
          <p:nvPr>
            <p:extLst>
              <p:ext uri="{D42A27DB-BD31-4B8C-83A1-F6EECF244321}">
                <p14:modId xmlns:p14="http://schemas.microsoft.com/office/powerpoint/2010/main" val="2281162615"/>
              </p:ext>
            </p:extLst>
          </p:nvPr>
        </p:nvGraphicFramePr>
        <p:xfrm>
          <a:off x="344078" y="2509911"/>
          <a:ext cx="11514843" cy="3997641"/>
        </p:xfrm>
        <a:graphic>
          <a:graphicData uri="http://schemas.openxmlformats.org/drawingml/2006/table">
            <a:tbl>
              <a:tblPr firstRow="1" firstCol="1" bandRow="1">
                <a:tableStyleId>{5C22544A-7EE6-4342-B048-85BDC9FD1C3A}</a:tableStyleId>
              </a:tblPr>
              <a:tblGrid>
                <a:gridCol w="1454330">
                  <a:extLst>
                    <a:ext uri="{9D8B030D-6E8A-4147-A177-3AD203B41FA5}">
                      <a16:colId xmlns:a16="http://schemas.microsoft.com/office/drawing/2014/main" val="2414907874"/>
                    </a:ext>
                  </a:extLst>
                </a:gridCol>
                <a:gridCol w="947331">
                  <a:extLst>
                    <a:ext uri="{9D8B030D-6E8A-4147-A177-3AD203B41FA5}">
                      <a16:colId xmlns:a16="http://schemas.microsoft.com/office/drawing/2014/main" val="1565316725"/>
                    </a:ext>
                  </a:extLst>
                </a:gridCol>
                <a:gridCol w="1182211">
                  <a:extLst>
                    <a:ext uri="{9D8B030D-6E8A-4147-A177-3AD203B41FA5}">
                      <a16:colId xmlns:a16="http://schemas.microsoft.com/office/drawing/2014/main" val="2844563932"/>
                    </a:ext>
                  </a:extLst>
                </a:gridCol>
                <a:gridCol w="947331">
                  <a:extLst>
                    <a:ext uri="{9D8B030D-6E8A-4147-A177-3AD203B41FA5}">
                      <a16:colId xmlns:a16="http://schemas.microsoft.com/office/drawing/2014/main" val="3220088453"/>
                    </a:ext>
                  </a:extLst>
                </a:gridCol>
                <a:gridCol w="947331">
                  <a:extLst>
                    <a:ext uri="{9D8B030D-6E8A-4147-A177-3AD203B41FA5}">
                      <a16:colId xmlns:a16="http://schemas.microsoft.com/office/drawing/2014/main" val="4102144777"/>
                    </a:ext>
                  </a:extLst>
                </a:gridCol>
                <a:gridCol w="947331">
                  <a:extLst>
                    <a:ext uri="{9D8B030D-6E8A-4147-A177-3AD203B41FA5}">
                      <a16:colId xmlns:a16="http://schemas.microsoft.com/office/drawing/2014/main" val="2907069309"/>
                    </a:ext>
                  </a:extLst>
                </a:gridCol>
                <a:gridCol w="1064772">
                  <a:extLst>
                    <a:ext uri="{9D8B030D-6E8A-4147-A177-3AD203B41FA5}">
                      <a16:colId xmlns:a16="http://schemas.microsoft.com/office/drawing/2014/main" val="3830090859"/>
                    </a:ext>
                  </a:extLst>
                </a:gridCol>
                <a:gridCol w="1064772">
                  <a:extLst>
                    <a:ext uri="{9D8B030D-6E8A-4147-A177-3AD203B41FA5}">
                      <a16:colId xmlns:a16="http://schemas.microsoft.com/office/drawing/2014/main" val="909037247"/>
                    </a:ext>
                  </a:extLst>
                </a:gridCol>
                <a:gridCol w="947331">
                  <a:extLst>
                    <a:ext uri="{9D8B030D-6E8A-4147-A177-3AD203B41FA5}">
                      <a16:colId xmlns:a16="http://schemas.microsoft.com/office/drawing/2014/main" val="2036706646"/>
                    </a:ext>
                  </a:extLst>
                </a:gridCol>
                <a:gridCol w="947331">
                  <a:extLst>
                    <a:ext uri="{9D8B030D-6E8A-4147-A177-3AD203B41FA5}">
                      <a16:colId xmlns:a16="http://schemas.microsoft.com/office/drawing/2014/main" val="2023107090"/>
                    </a:ext>
                  </a:extLst>
                </a:gridCol>
                <a:gridCol w="1064772">
                  <a:extLst>
                    <a:ext uri="{9D8B030D-6E8A-4147-A177-3AD203B41FA5}">
                      <a16:colId xmlns:a16="http://schemas.microsoft.com/office/drawing/2014/main" val="3387189073"/>
                    </a:ext>
                  </a:extLst>
                </a:gridCol>
              </a:tblGrid>
              <a:tr h="440673">
                <a:tc>
                  <a:txBody>
                    <a:bodyPr/>
                    <a:lstStyle/>
                    <a:p>
                      <a:pPr marL="0" marR="0" algn="just">
                        <a:lnSpc>
                          <a:spcPct val="200000"/>
                        </a:lnSpc>
                        <a:spcBef>
                          <a:spcPts val="0"/>
                        </a:spcBef>
                        <a:spcAft>
                          <a:spcPts val="0"/>
                        </a:spcAft>
                      </a:pPr>
                      <a:r>
                        <a:rPr lang="en-US" sz="1500" u="sng">
                          <a:effectLst/>
                        </a:rPr>
                        <a:t>Method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AAPL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AMZN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AXP</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CSCO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CVX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JPM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MMM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PG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VZ</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WMT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extLst>
                  <a:ext uri="{0D108BD9-81ED-4DB2-BD59-A6C34878D82A}">
                    <a16:rowId xmlns:a16="http://schemas.microsoft.com/office/drawing/2014/main" val="326902024"/>
                  </a:ext>
                </a:extLst>
              </a:tr>
              <a:tr h="891874">
                <a:tc>
                  <a:txBody>
                    <a:bodyPr/>
                    <a:lstStyle/>
                    <a:p>
                      <a:pPr marL="0" marR="0" algn="just">
                        <a:lnSpc>
                          <a:spcPct val="200000"/>
                        </a:lnSpc>
                        <a:spcBef>
                          <a:spcPts val="0"/>
                        </a:spcBef>
                        <a:spcAft>
                          <a:spcPts val="0"/>
                        </a:spcAft>
                      </a:pPr>
                      <a:r>
                        <a:rPr lang="en-US" sz="1500">
                          <a:effectLst/>
                        </a:rPr>
                        <a:t>Linear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4.310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49.886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1.887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1.060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1.763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1.445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4.484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1.282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0.939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1.181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extLst>
                  <a:ext uri="{0D108BD9-81ED-4DB2-BD59-A6C34878D82A}">
                    <a16:rowId xmlns:a16="http://schemas.microsoft.com/office/drawing/2014/main" val="2630829886"/>
                  </a:ext>
                </a:extLst>
              </a:tr>
              <a:tr h="891874">
                <a:tc>
                  <a:txBody>
                    <a:bodyPr/>
                    <a:lstStyle/>
                    <a:p>
                      <a:pPr marL="0" marR="0" algn="just">
                        <a:lnSpc>
                          <a:spcPct val="200000"/>
                        </a:lnSpc>
                        <a:spcBef>
                          <a:spcPts val="0"/>
                        </a:spcBef>
                        <a:spcAft>
                          <a:spcPts val="0"/>
                        </a:spcAft>
                      </a:pPr>
                      <a:r>
                        <a:rPr lang="en-US" sz="1500">
                          <a:effectLst/>
                        </a:rPr>
                        <a:t>Huber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4.239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45.912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1.672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dirty="0">
                          <a:effectLst/>
                        </a:rPr>
                        <a:t>0.922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1.731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1.515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4.129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1.301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0.905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1.208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extLst>
                  <a:ext uri="{0D108BD9-81ED-4DB2-BD59-A6C34878D82A}">
                    <a16:rowId xmlns:a16="http://schemas.microsoft.com/office/drawing/2014/main" val="3834789543"/>
                  </a:ext>
                </a:extLst>
              </a:tr>
              <a:tr h="891874">
                <a:tc>
                  <a:txBody>
                    <a:bodyPr/>
                    <a:lstStyle/>
                    <a:p>
                      <a:pPr marL="0" marR="0" algn="just">
                        <a:lnSpc>
                          <a:spcPct val="200000"/>
                        </a:lnSpc>
                        <a:spcBef>
                          <a:spcPts val="0"/>
                        </a:spcBef>
                        <a:spcAft>
                          <a:spcPts val="0"/>
                        </a:spcAft>
                      </a:pPr>
                      <a:r>
                        <a:rPr lang="en-US" sz="1500">
                          <a:effectLst/>
                        </a:rPr>
                        <a:t>Ridge Regression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4.310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49.886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1.887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1.060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1.764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1.445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4.472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1.281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0.940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1.179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extLst>
                  <a:ext uri="{0D108BD9-81ED-4DB2-BD59-A6C34878D82A}">
                    <a16:rowId xmlns:a16="http://schemas.microsoft.com/office/drawing/2014/main" val="1313855450"/>
                  </a:ext>
                </a:extLst>
              </a:tr>
              <a:tr h="440673">
                <a:tc>
                  <a:txBody>
                    <a:bodyPr/>
                    <a:lstStyle/>
                    <a:p>
                      <a:pPr marL="0" marR="0" algn="just">
                        <a:lnSpc>
                          <a:spcPct val="200000"/>
                        </a:lnSpc>
                        <a:spcBef>
                          <a:spcPts val="0"/>
                        </a:spcBef>
                        <a:spcAft>
                          <a:spcPts val="0"/>
                        </a:spcAft>
                      </a:pPr>
                      <a:r>
                        <a:rPr lang="en-US" sz="1500">
                          <a:effectLst/>
                        </a:rPr>
                        <a:t>LSTM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7.748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353.705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9.985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1.526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5.566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11.463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12.240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4.052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3.109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a:effectLst/>
                        </a:rPr>
                        <a:t>10.184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extLst>
                  <a:ext uri="{0D108BD9-81ED-4DB2-BD59-A6C34878D82A}">
                    <a16:rowId xmlns:a16="http://schemas.microsoft.com/office/drawing/2014/main" val="3952427568"/>
                  </a:ext>
                </a:extLst>
              </a:tr>
              <a:tr h="440673">
                <a:tc>
                  <a:txBody>
                    <a:bodyPr/>
                    <a:lstStyle/>
                    <a:p>
                      <a:pPr marL="0" marR="0" algn="just">
                        <a:lnSpc>
                          <a:spcPct val="200000"/>
                        </a:lnSpc>
                        <a:spcBef>
                          <a:spcPts val="0"/>
                        </a:spcBef>
                        <a:spcAft>
                          <a:spcPts val="0"/>
                        </a:spcAft>
                      </a:pPr>
                      <a:r>
                        <a:rPr lang="en-US" sz="1500" b="1">
                          <a:effectLst/>
                        </a:rPr>
                        <a:t>GAN Model</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b="1">
                          <a:effectLst/>
                        </a:rPr>
                        <a:t>0.895</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b="1">
                          <a:effectLst/>
                        </a:rPr>
                        <a:t>9.473</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b="1">
                          <a:effectLst/>
                        </a:rPr>
                        <a:t>0.361</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b="1">
                          <a:effectLst/>
                        </a:rPr>
                        <a:t>0.148</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b="1">
                          <a:effectLst/>
                        </a:rPr>
                        <a:t>0.356</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b="1">
                          <a:effectLst/>
                        </a:rPr>
                        <a:t>0.312</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b="1">
                          <a:effectLst/>
                        </a:rPr>
                        <a:t>0.615</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b="1">
                          <a:effectLst/>
                        </a:rPr>
                        <a:t>0.244</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b="1">
                          <a:effectLst/>
                        </a:rPr>
                        <a:t>0.176</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tc>
                  <a:txBody>
                    <a:bodyPr/>
                    <a:lstStyle/>
                    <a:p>
                      <a:pPr marL="0" marR="0" algn="just">
                        <a:lnSpc>
                          <a:spcPct val="200000"/>
                        </a:lnSpc>
                        <a:spcBef>
                          <a:spcPts val="0"/>
                        </a:spcBef>
                        <a:spcAft>
                          <a:spcPts val="0"/>
                        </a:spcAft>
                      </a:pPr>
                      <a:r>
                        <a:rPr lang="en-US" sz="1500" b="1" dirty="0">
                          <a:effectLst/>
                        </a:rPr>
                        <a:t>0.212</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100493" marR="100493" marT="0" marB="0"/>
                </a:tc>
                <a:extLst>
                  <a:ext uri="{0D108BD9-81ED-4DB2-BD59-A6C34878D82A}">
                    <a16:rowId xmlns:a16="http://schemas.microsoft.com/office/drawing/2014/main" val="1945213783"/>
                  </a:ext>
                </a:extLst>
              </a:tr>
            </a:tbl>
          </a:graphicData>
        </a:graphic>
      </p:graphicFrame>
    </p:spTree>
    <p:extLst>
      <p:ext uri="{BB962C8B-B14F-4D97-AF65-F5344CB8AC3E}">
        <p14:creationId xmlns:p14="http://schemas.microsoft.com/office/powerpoint/2010/main" val="2856968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AF887-F595-486E-97D5-3C0C732DE20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Graph 1: Closing Price Prediction for the next minute for JPM </a:t>
            </a:r>
          </a:p>
        </p:txBody>
      </p:sp>
      <p:pic>
        <p:nvPicPr>
          <p:cNvPr id="4" name="Picture 3">
            <a:extLst>
              <a:ext uri="{FF2B5EF4-FFF2-40B4-BE49-F238E27FC236}">
                <a16:creationId xmlns:a16="http://schemas.microsoft.com/office/drawing/2014/main" id="{2CE87EC0-90D5-446B-A93B-9659061166B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777316" y="885073"/>
            <a:ext cx="6780700" cy="5085524"/>
          </a:xfrm>
          <a:prstGeom prst="rect">
            <a:avLst/>
          </a:prstGeom>
          <a:noFill/>
        </p:spPr>
      </p:pic>
    </p:spTree>
    <p:extLst>
      <p:ext uri="{BB962C8B-B14F-4D97-AF65-F5344CB8AC3E}">
        <p14:creationId xmlns:p14="http://schemas.microsoft.com/office/powerpoint/2010/main" val="2048678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B2E0B6-E6DB-4FF2-B927-B4CE3141CE7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Graph 2: Closing </a:t>
            </a:r>
            <a:r>
              <a:rPr lang="en-US" sz="3300" kern="1200" dirty="0">
                <a:solidFill>
                  <a:srgbClr val="FFFFFF"/>
                </a:solidFill>
                <a:latin typeface="+mj-lt"/>
                <a:ea typeface="+mj-ea"/>
                <a:cs typeface="+mj-cs"/>
              </a:rPr>
              <a:t>Price Prediction for the next minute for VZ</a:t>
            </a:r>
          </a:p>
        </p:txBody>
      </p:sp>
      <p:pic>
        <p:nvPicPr>
          <p:cNvPr id="4" name="Picture 3" descr="A screenshot of a cell phone&#10;&#10;Description automatically generated">
            <a:extLst>
              <a:ext uri="{FF2B5EF4-FFF2-40B4-BE49-F238E27FC236}">
                <a16:creationId xmlns:a16="http://schemas.microsoft.com/office/drawing/2014/main" id="{0AA773A2-CFF9-4F93-B8AF-4AA995D38CE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777316" y="885073"/>
            <a:ext cx="6780700" cy="5085524"/>
          </a:xfrm>
          <a:prstGeom prst="rect">
            <a:avLst/>
          </a:prstGeom>
          <a:noFill/>
        </p:spPr>
      </p:pic>
    </p:spTree>
    <p:extLst>
      <p:ext uri="{BB962C8B-B14F-4D97-AF65-F5344CB8AC3E}">
        <p14:creationId xmlns:p14="http://schemas.microsoft.com/office/powerpoint/2010/main" val="793377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7AF5DA-685E-4351-9B73-D0847B957095}"/>
              </a:ext>
            </a:extLst>
          </p:cNvPr>
          <p:cNvSpPr>
            <a:spLocks noGrp="1"/>
          </p:cNvSpPr>
          <p:nvPr>
            <p:ph type="title"/>
          </p:nvPr>
        </p:nvSpPr>
        <p:spPr>
          <a:xfrm>
            <a:off x="863029" y="1012004"/>
            <a:ext cx="3416158" cy="4795408"/>
          </a:xfrm>
        </p:spPr>
        <p:txBody>
          <a:bodyPr>
            <a:normAutofit/>
          </a:bodyPr>
          <a:lstStyle/>
          <a:p>
            <a:r>
              <a:rPr lang="en-US">
                <a:solidFill>
                  <a:srgbClr val="FFFFFF"/>
                </a:solidFill>
              </a:rPr>
              <a:t>Introduction</a:t>
            </a:r>
          </a:p>
        </p:txBody>
      </p:sp>
      <p:graphicFrame>
        <p:nvGraphicFramePr>
          <p:cNvPr id="12" name="Content Placeholder 2">
            <a:extLst>
              <a:ext uri="{FF2B5EF4-FFF2-40B4-BE49-F238E27FC236}">
                <a16:creationId xmlns:a16="http://schemas.microsoft.com/office/drawing/2014/main" id="{F5463E05-D154-4144-90F2-1FF8BE1764BB}"/>
              </a:ext>
            </a:extLst>
          </p:cNvPr>
          <p:cNvGraphicFramePr>
            <a:graphicFrameLocks noGrp="1"/>
          </p:cNvGraphicFramePr>
          <p:nvPr>
            <p:ph idx="1"/>
            <p:extLst>
              <p:ext uri="{D42A27DB-BD31-4B8C-83A1-F6EECF244321}">
                <p14:modId xmlns:p14="http://schemas.microsoft.com/office/powerpoint/2010/main" val="256702054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345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98EF71-DD92-4036-9198-A22D0F24F2E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Graph 3: Closing Price Prediction for the next minute for MMM</a:t>
            </a:r>
          </a:p>
        </p:txBody>
      </p:sp>
      <p:pic>
        <p:nvPicPr>
          <p:cNvPr id="4" name="Picture 3" descr="A screenshot of a cell phone&#10;&#10;Description automatically generated">
            <a:extLst>
              <a:ext uri="{FF2B5EF4-FFF2-40B4-BE49-F238E27FC236}">
                <a16:creationId xmlns:a16="http://schemas.microsoft.com/office/drawing/2014/main" id="{6030F2C8-DC69-43B8-A00E-E25252DBD55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777316" y="885073"/>
            <a:ext cx="6780700" cy="5085524"/>
          </a:xfrm>
          <a:prstGeom prst="rect">
            <a:avLst/>
          </a:prstGeom>
          <a:noFill/>
        </p:spPr>
      </p:pic>
    </p:spTree>
    <p:extLst>
      <p:ext uri="{BB962C8B-B14F-4D97-AF65-F5344CB8AC3E}">
        <p14:creationId xmlns:p14="http://schemas.microsoft.com/office/powerpoint/2010/main" val="802510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6ECA1-D57D-44DD-AED7-4D27DEF09C7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Graph 4: Closing Price Prediction for the next minute for WMT</a:t>
            </a:r>
          </a:p>
        </p:txBody>
      </p:sp>
      <p:pic>
        <p:nvPicPr>
          <p:cNvPr id="4" name="Picture 3">
            <a:extLst>
              <a:ext uri="{FF2B5EF4-FFF2-40B4-BE49-F238E27FC236}">
                <a16:creationId xmlns:a16="http://schemas.microsoft.com/office/drawing/2014/main" id="{1ADA4C61-52C2-4C44-BB45-345C7026DD2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777316" y="885073"/>
            <a:ext cx="6780700" cy="5085524"/>
          </a:xfrm>
          <a:prstGeom prst="rect">
            <a:avLst/>
          </a:prstGeom>
          <a:noFill/>
        </p:spPr>
      </p:pic>
    </p:spTree>
    <p:extLst>
      <p:ext uri="{BB962C8B-B14F-4D97-AF65-F5344CB8AC3E}">
        <p14:creationId xmlns:p14="http://schemas.microsoft.com/office/powerpoint/2010/main" val="1350499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B4D64A-B169-4BC6-A196-EF8A65FA427D}"/>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300" dirty="0">
                <a:solidFill>
                  <a:srgbClr val="FFFFFF"/>
                </a:solidFill>
              </a:rPr>
              <a:t>Graph 5: Closing </a:t>
            </a:r>
            <a:r>
              <a:rPr lang="en-US" sz="3300" kern="1200" dirty="0">
                <a:solidFill>
                  <a:srgbClr val="FFFFFF"/>
                </a:solidFill>
                <a:latin typeface="+mj-lt"/>
                <a:ea typeface="+mj-ea"/>
                <a:cs typeface="+mj-cs"/>
              </a:rPr>
              <a:t>Price Prediction for the next minute for AAPL</a:t>
            </a:r>
          </a:p>
        </p:txBody>
      </p:sp>
      <p:pic>
        <p:nvPicPr>
          <p:cNvPr id="4" name="Picture 3">
            <a:extLst>
              <a:ext uri="{FF2B5EF4-FFF2-40B4-BE49-F238E27FC236}">
                <a16:creationId xmlns:a16="http://schemas.microsoft.com/office/drawing/2014/main" id="{164DBA3E-6A70-4474-A2AC-22F40DFB41F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777316" y="885073"/>
            <a:ext cx="6780700" cy="5085524"/>
          </a:xfrm>
          <a:prstGeom prst="rect">
            <a:avLst/>
          </a:prstGeom>
          <a:noFill/>
        </p:spPr>
      </p:pic>
    </p:spTree>
    <p:extLst>
      <p:ext uri="{BB962C8B-B14F-4D97-AF65-F5344CB8AC3E}">
        <p14:creationId xmlns:p14="http://schemas.microsoft.com/office/powerpoint/2010/main" val="175780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180D8E-1001-4D49-9F37-A39B09F976B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Graph 6: Closing Price Prediction for 1000 minutes later for JPM</a:t>
            </a:r>
          </a:p>
        </p:txBody>
      </p:sp>
      <p:pic>
        <p:nvPicPr>
          <p:cNvPr id="4" name="Picture 3">
            <a:extLst>
              <a:ext uri="{FF2B5EF4-FFF2-40B4-BE49-F238E27FC236}">
                <a16:creationId xmlns:a16="http://schemas.microsoft.com/office/drawing/2014/main" id="{10E363B7-442D-4F59-9BFC-EC74457C5C4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345375" y="961812"/>
            <a:ext cx="6574649" cy="4930987"/>
          </a:xfrm>
          <a:prstGeom prst="rect">
            <a:avLst/>
          </a:prstGeom>
          <a:noFill/>
        </p:spPr>
      </p:pic>
    </p:spTree>
    <p:extLst>
      <p:ext uri="{BB962C8B-B14F-4D97-AF65-F5344CB8AC3E}">
        <p14:creationId xmlns:p14="http://schemas.microsoft.com/office/powerpoint/2010/main" val="2120284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D6981-9454-4F7A-AEEC-79E13BBAA10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Graph 7: Closing Price Prediction for 1000 minutes later for CVX</a:t>
            </a:r>
          </a:p>
        </p:txBody>
      </p:sp>
      <p:pic>
        <p:nvPicPr>
          <p:cNvPr id="4" name="Picture 3">
            <a:extLst>
              <a:ext uri="{FF2B5EF4-FFF2-40B4-BE49-F238E27FC236}">
                <a16:creationId xmlns:a16="http://schemas.microsoft.com/office/drawing/2014/main" id="{6CD8DD85-D182-41EA-823E-A3AA442ED2D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345375" y="961812"/>
            <a:ext cx="6574649" cy="4930987"/>
          </a:xfrm>
          <a:prstGeom prst="rect">
            <a:avLst/>
          </a:prstGeom>
          <a:noFill/>
        </p:spPr>
      </p:pic>
    </p:spTree>
    <p:extLst>
      <p:ext uri="{BB962C8B-B14F-4D97-AF65-F5344CB8AC3E}">
        <p14:creationId xmlns:p14="http://schemas.microsoft.com/office/powerpoint/2010/main" val="4005479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704040-D6D5-4001-A87C-7AFFA7C1F80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Graph 8: Closing Price Prediction for 1000 minutes later for MMM</a:t>
            </a:r>
          </a:p>
        </p:txBody>
      </p:sp>
      <p:pic>
        <p:nvPicPr>
          <p:cNvPr id="5" name="Picture 4">
            <a:extLst>
              <a:ext uri="{FF2B5EF4-FFF2-40B4-BE49-F238E27FC236}">
                <a16:creationId xmlns:a16="http://schemas.microsoft.com/office/drawing/2014/main" id="{B072C5C4-D91E-4E73-874E-587DA03EE18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345375" y="961812"/>
            <a:ext cx="6574649" cy="4930987"/>
          </a:xfrm>
          <a:prstGeom prst="rect">
            <a:avLst/>
          </a:prstGeom>
          <a:noFill/>
        </p:spPr>
      </p:pic>
    </p:spTree>
    <p:extLst>
      <p:ext uri="{BB962C8B-B14F-4D97-AF65-F5344CB8AC3E}">
        <p14:creationId xmlns:p14="http://schemas.microsoft.com/office/powerpoint/2010/main" val="1020232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6221E-7CE7-4BB7-BC22-1A7D2944BE8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Graph 9: Closing Price Prediction for 1000 minutes later for WMT</a:t>
            </a:r>
          </a:p>
        </p:txBody>
      </p:sp>
      <p:pic>
        <p:nvPicPr>
          <p:cNvPr id="4" name="Picture 3">
            <a:extLst>
              <a:ext uri="{FF2B5EF4-FFF2-40B4-BE49-F238E27FC236}">
                <a16:creationId xmlns:a16="http://schemas.microsoft.com/office/drawing/2014/main" id="{D30142BC-AE89-43F6-BEF9-2AC5E74D71FB}"/>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345375" y="961812"/>
            <a:ext cx="6574649" cy="4930987"/>
          </a:xfrm>
          <a:prstGeom prst="rect">
            <a:avLst/>
          </a:prstGeom>
          <a:noFill/>
        </p:spPr>
      </p:pic>
    </p:spTree>
    <p:extLst>
      <p:ext uri="{BB962C8B-B14F-4D97-AF65-F5344CB8AC3E}">
        <p14:creationId xmlns:p14="http://schemas.microsoft.com/office/powerpoint/2010/main" val="2810032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21C0A-09F1-4035-A79B-88032EC5AA4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Graph 10: Closing Price Prediction for 1000 minutes later for AAPL</a:t>
            </a:r>
          </a:p>
        </p:txBody>
      </p:sp>
      <p:pic>
        <p:nvPicPr>
          <p:cNvPr id="4" name="Picture 3">
            <a:extLst>
              <a:ext uri="{FF2B5EF4-FFF2-40B4-BE49-F238E27FC236}">
                <a16:creationId xmlns:a16="http://schemas.microsoft.com/office/drawing/2014/main" id="{427F19A4-9342-45D8-9CC2-7DE53DD7176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345375" y="961812"/>
            <a:ext cx="6574649" cy="4930987"/>
          </a:xfrm>
          <a:prstGeom prst="rect">
            <a:avLst/>
          </a:prstGeom>
          <a:noFill/>
        </p:spPr>
      </p:pic>
    </p:spTree>
    <p:extLst>
      <p:ext uri="{BB962C8B-B14F-4D97-AF65-F5344CB8AC3E}">
        <p14:creationId xmlns:p14="http://schemas.microsoft.com/office/powerpoint/2010/main" val="179243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1FED0-7212-4097-AE33-EC7744AF242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Graph 11: Closing Price Prediction for 1000 minutes later for PG</a:t>
            </a:r>
          </a:p>
        </p:txBody>
      </p:sp>
      <p:pic>
        <p:nvPicPr>
          <p:cNvPr id="4" name="Picture 3">
            <a:extLst>
              <a:ext uri="{FF2B5EF4-FFF2-40B4-BE49-F238E27FC236}">
                <a16:creationId xmlns:a16="http://schemas.microsoft.com/office/drawing/2014/main" id="{88B5E2E3-4DA3-4729-94FC-9BC161980F3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345375" y="961812"/>
            <a:ext cx="6574649" cy="4930987"/>
          </a:xfrm>
          <a:prstGeom prst="rect">
            <a:avLst/>
          </a:prstGeom>
          <a:noFill/>
        </p:spPr>
      </p:pic>
    </p:spTree>
    <p:extLst>
      <p:ext uri="{BB962C8B-B14F-4D97-AF65-F5344CB8AC3E}">
        <p14:creationId xmlns:p14="http://schemas.microsoft.com/office/powerpoint/2010/main" val="1937704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DFBE97-F839-49EC-9554-934AE16B19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Graph 12: Closing Price Prediction for 1000 minutes later for CSCO</a:t>
            </a:r>
          </a:p>
        </p:txBody>
      </p:sp>
      <p:pic>
        <p:nvPicPr>
          <p:cNvPr id="4" name="Picture 3">
            <a:extLst>
              <a:ext uri="{FF2B5EF4-FFF2-40B4-BE49-F238E27FC236}">
                <a16:creationId xmlns:a16="http://schemas.microsoft.com/office/drawing/2014/main" id="{846093FC-D1EA-4BDD-A5AF-40D2F1DCEF1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345375" y="961812"/>
            <a:ext cx="6574649" cy="4930987"/>
          </a:xfrm>
          <a:prstGeom prst="rect">
            <a:avLst/>
          </a:prstGeom>
          <a:noFill/>
        </p:spPr>
      </p:pic>
    </p:spTree>
    <p:extLst>
      <p:ext uri="{BB962C8B-B14F-4D97-AF65-F5344CB8AC3E}">
        <p14:creationId xmlns:p14="http://schemas.microsoft.com/office/powerpoint/2010/main" val="1994746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7618-BD30-4432-97D9-3108CD3FA976}"/>
              </a:ext>
            </a:extLst>
          </p:cNvPr>
          <p:cNvSpPr>
            <a:spLocks noGrp="1"/>
          </p:cNvSpPr>
          <p:nvPr>
            <p:ph type="title"/>
          </p:nvPr>
        </p:nvSpPr>
        <p:spPr>
          <a:xfrm>
            <a:off x="1571811" y="1573586"/>
            <a:ext cx="9122584" cy="1325563"/>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167B6AEA-F6E8-4A99-A407-04AB1E30AD36}"/>
              </a:ext>
            </a:extLst>
          </p:cNvPr>
          <p:cNvSpPr>
            <a:spLocks noGrp="1"/>
          </p:cNvSpPr>
          <p:nvPr>
            <p:ph idx="1"/>
          </p:nvPr>
        </p:nvSpPr>
        <p:spPr>
          <a:xfrm>
            <a:off x="1571811" y="3060017"/>
            <a:ext cx="6066118" cy="2438546"/>
          </a:xfrm>
        </p:spPr>
        <p:txBody>
          <a:bodyPr>
            <a:normAutofit/>
          </a:bodyPr>
          <a:lstStyle/>
          <a:p>
            <a:pPr marL="0" indent="0">
              <a:buNone/>
            </a:pPr>
            <a:r>
              <a:rPr lang="en-US" sz="2400" dirty="0"/>
              <a:t>Predict the closing price for a future time instance given the stock data of the past time instances.</a:t>
            </a:r>
          </a:p>
        </p:txBody>
      </p:sp>
      <p:sp>
        <p:nvSpPr>
          <p:cNvPr id="32"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33"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7" name="Graphic 6" descr="ScheduleEventAction">
            <a:extLst>
              <a:ext uri="{FF2B5EF4-FFF2-40B4-BE49-F238E27FC236}">
                <a16:creationId xmlns:a16="http://schemas.microsoft.com/office/drawing/2014/main" id="{AD35783D-9EF0-42A5-ABD5-0434064009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5899" y="3191551"/>
            <a:ext cx="2194559" cy="2194559"/>
          </a:xfrm>
          <a:prstGeom prst="rect">
            <a:avLst/>
          </a:prstGeom>
        </p:spPr>
      </p:pic>
    </p:spTree>
    <p:extLst>
      <p:ext uri="{BB962C8B-B14F-4D97-AF65-F5344CB8AC3E}">
        <p14:creationId xmlns:p14="http://schemas.microsoft.com/office/powerpoint/2010/main" val="260024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855A6-6210-42CB-A74E-1DA916BB237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Graph 13: Closing Price Prediction for 1000 minutes later for AMZN</a:t>
            </a:r>
          </a:p>
        </p:txBody>
      </p:sp>
      <p:pic>
        <p:nvPicPr>
          <p:cNvPr id="4" name="Picture 3">
            <a:extLst>
              <a:ext uri="{FF2B5EF4-FFF2-40B4-BE49-F238E27FC236}">
                <a16:creationId xmlns:a16="http://schemas.microsoft.com/office/drawing/2014/main" id="{3ACF7864-1EAD-43EF-8B0D-90149CBF9A3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345375" y="961812"/>
            <a:ext cx="6574649" cy="4930987"/>
          </a:xfrm>
          <a:prstGeom prst="rect">
            <a:avLst/>
          </a:prstGeom>
          <a:noFill/>
        </p:spPr>
      </p:pic>
    </p:spTree>
    <p:extLst>
      <p:ext uri="{BB962C8B-B14F-4D97-AF65-F5344CB8AC3E}">
        <p14:creationId xmlns:p14="http://schemas.microsoft.com/office/powerpoint/2010/main" val="111127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76886-20A2-4528-AE61-B960418901EB}"/>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Graph 14: Closing Price Prediction for 3000 minutes later for WMT</a:t>
            </a:r>
          </a:p>
        </p:txBody>
      </p:sp>
      <p:pic>
        <p:nvPicPr>
          <p:cNvPr id="4" name="Picture 3" descr="A screenshot of a cell phone&#10;&#10;Description automatically generated">
            <a:extLst>
              <a:ext uri="{FF2B5EF4-FFF2-40B4-BE49-F238E27FC236}">
                <a16:creationId xmlns:a16="http://schemas.microsoft.com/office/drawing/2014/main" id="{BBC9B654-DA4D-4C32-BB81-D59E9057E48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153822" y="975392"/>
            <a:ext cx="6553545" cy="4915158"/>
          </a:xfrm>
          <a:prstGeom prst="rect">
            <a:avLst/>
          </a:prstGeom>
          <a:noFill/>
        </p:spPr>
      </p:pic>
    </p:spTree>
    <p:extLst>
      <p:ext uri="{BB962C8B-B14F-4D97-AF65-F5344CB8AC3E}">
        <p14:creationId xmlns:p14="http://schemas.microsoft.com/office/powerpoint/2010/main" val="1524290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517DF-0B0C-4777-A7A7-F2FCBBD9CF9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Graph 15: Closing Price Prediction for 3000 minutes later for PG</a:t>
            </a:r>
          </a:p>
        </p:txBody>
      </p:sp>
      <p:pic>
        <p:nvPicPr>
          <p:cNvPr id="4" name="Picture 3">
            <a:extLst>
              <a:ext uri="{FF2B5EF4-FFF2-40B4-BE49-F238E27FC236}">
                <a16:creationId xmlns:a16="http://schemas.microsoft.com/office/drawing/2014/main" id="{B127A272-C46F-44BA-A5EA-F27B230DB5A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153822" y="975392"/>
            <a:ext cx="6553545" cy="4915158"/>
          </a:xfrm>
          <a:prstGeom prst="rect">
            <a:avLst/>
          </a:prstGeom>
          <a:noFill/>
        </p:spPr>
      </p:pic>
    </p:spTree>
    <p:extLst>
      <p:ext uri="{BB962C8B-B14F-4D97-AF65-F5344CB8AC3E}">
        <p14:creationId xmlns:p14="http://schemas.microsoft.com/office/powerpoint/2010/main" val="1669257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DC508-EFCA-47DB-8572-1AE0F7E194CA}"/>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Graph 16: Closing Price Prediction for 3000 minutes later for MMM</a:t>
            </a:r>
          </a:p>
        </p:txBody>
      </p:sp>
      <p:pic>
        <p:nvPicPr>
          <p:cNvPr id="4" name="Picture 3">
            <a:extLst>
              <a:ext uri="{FF2B5EF4-FFF2-40B4-BE49-F238E27FC236}">
                <a16:creationId xmlns:a16="http://schemas.microsoft.com/office/drawing/2014/main" id="{45C1E52E-0A5C-4EF3-A254-C025FA90CB9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153822" y="975392"/>
            <a:ext cx="6553545" cy="4915158"/>
          </a:xfrm>
          <a:prstGeom prst="rect">
            <a:avLst/>
          </a:prstGeom>
          <a:noFill/>
        </p:spPr>
      </p:pic>
    </p:spTree>
    <p:extLst>
      <p:ext uri="{BB962C8B-B14F-4D97-AF65-F5344CB8AC3E}">
        <p14:creationId xmlns:p14="http://schemas.microsoft.com/office/powerpoint/2010/main" val="7500550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ADEA08-7CAA-4709-B25E-DD2B8E20D72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Graph 17: Closing Price Prediction for 3000 minutes later for CVX</a:t>
            </a:r>
          </a:p>
        </p:txBody>
      </p:sp>
      <p:pic>
        <p:nvPicPr>
          <p:cNvPr id="4" name="Picture 3">
            <a:extLst>
              <a:ext uri="{FF2B5EF4-FFF2-40B4-BE49-F238E27FC236}">
                <a16:creationId xmlns:a16="http://schemas.microsoft.com/office/drawing/2014/main" id="{BD1D2C2F-444E-40D6-84E2-D1A559A3BAD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153822" y="975392"/>
            <a:ext cx="6553545" cy="4915158"/>
          </a:xfrm>
          <a:prstGeom prst="rect">
            <a:avLst/>
          </a:prstGeom>
          <a:noFill/>
        </p:spPr>
      </p:pic>
    </p:spTree>
    <p:extLst>
      <p:ext uri="{BB962C8B-B14F-4D97-AF65-F5344CB8AC3E}">
        <p14:creationId xmlns:p14="http://schemas.microsoft.com/office/powerpoint/2010/main" val="3752057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C9AA08-8887-4C67-A37A-9BA12BB2580F}"/>
              </a:ext>
            </a:extLst>
          </p:cNvPr>
          <p:cNvSpPr>
            <a:spLocks noGrp="1"/>
          </p:cNvSpPr>
          <p:nvPr>
            <p:ph type="title"/>
          </p:nvPr>
        </p:nvSpPr>
        <p:spPr>
          <a:xfrm>
            <a:off x="863029" y="1012004"/>
            <a:ext cx="3416158" cy="4795408"/>
          </a:xfrm>
        </p:spPr>
        <p:txBody>
          <a:bodyPr>
            <a:normAutofit/>
          </a:bodyPr>
          <a:lstStyle/>
          <a:p>
            <a:r>
              <a:rPr lang="en-US">
                <a:solidFill>
                  <a:srgbClr val="FFFFFF"/>
                </a:solidFill>
              </a:rPr>
              <a:t>Limitations and Future Work</a:t>
            </a:r>
          </a:p>
        </p:txBody>
      </p:sp>
      <p:graphicFrame>
        <p:nvGraphicFramePr>
          <p:cNvPr id="5" name="Content Placeholder 2">
            <a:extLst>
              <a:ext uri="{FF2B5EF4-FFF2-40B4-BE49-F238E27FC236}">
                <a16:creationId xmlns:a16="http://schemas.microsoft.com/office/drawing/2014/main" id="{F9B3A408-BF0C-4664-B2ED-78CB4C95D486}"/>
              </a:ext>
            </a:extLst>
          </p:cNvPr>
          <p:cNvGraphicFramePr>
            <a:graphicFrameLocks noGrp="1"/>
          </p:cNvGraphicFramePr>
          <p:nvPr>
            <p:ph idx="1"/>
            <p:extLst>
              <p:ext uri="{D42A27DB-BD31-4B8C-83A1-F6EECF244321}">
                <p14:modId xmlns:p14="http://schemas.microsoft.com/office/powerpoint/2010/main" val="264258097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38900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E790-137C-4193-94BE-A3722E3AF1D2}"/>
              </a:ext>
            </a:extLst>
          </p:cNvPr>
          <p:cNvSpPr>
            <a:spLocks noGrp="1"/>
          </p:cNvSpPr>
          <p:nvPr>
            <p:ph type="title"/>
          </p:nvPr>
        </p:nvSpPr>
        <p:spPr>
          <a:xfrm>
            <a:off x="870204" y="606564"/>
            <a:ext cx="10451592" cy="1325563"/>
          </a:xfrm>
        </p:spPr>
        <p:txBody>
          <a:bodyPr anchor="ctr">
            <a:normAutofit/>
          </a:bodyPr>
          <a:lstStyle/>
          <a:p>
            <a:r>
              <a:rPr lang="en-US"/>
              <a:t>Conclusion</a:t>
            </a:r>
          </a:p>
        </p:txBody>
      </p:sp>
      <p:sp>
        <p:nvSpPr>
          <p:cNvPr id="17" name="Rectangle 16">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Content Placeholder 2">
            <a:extLst>
              <a:ext uri="{FF2B5EF4-FFF2-40B4-BE49-F238E27FC236}">
                <a16:creationId xmlns:a16="http://schemas.microsoft.com/office/drawing/2014/main" id="{2E9A5635-3A79-44CD-B6B1-3EAED4A6A66A}"/>
              </a:ext>
            </a:extLst>
          </p:cNvPr>
          <p:cNvGraphicFramePr>
            <a:graphicFrameLocks noGrp="1"/>
          </p:cNvGraphicFramePr>
          <p:nvPr>
            <p:ph idx="1"/>
            <p:extLst>
              <p:ext uri="{D42A27DB-BD31-4B8C-83A1-F6EECF244321}">
                <p14:modId xmlns:p14="http://schemas.microsoft.com/office/powerpoint/2010/main" val="1444850447"/>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715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6DB7ADBC-26DA-450D-A8BF-E1ACCB466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234"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5692FB99-428A-4151-9665-80E56EF03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9870" y="1"/>
            <a:ext cx="6069184" cy="2839783"/>
          </a:xfrm>
          <a:custGeom>
            <a:avLst/>
            <a:gdLst>
              <a:gd name="connsiteX0" fmla="*/ 0 w 6069184"/>
              <a:gd name="connsiteY0" fmla="*/ 0 h 2839783"/>
              <a:gd name="connsiteX1" fmla="*/ 6069184 w 6069184"/>
              <a:gd name="connsiteY1" fmla="*/ 0 h 2839783"/>
              <a:gd name="connsiteX2" fmla="*/ 6063824 w 6069184"/>
              <a:gd name="connsiteY2" fmla="*/ 106160 h 2839783"/>
              <a:gd name="connsiteX3" fmla="*/ 3034592 w 6069184"/>
              <a:gd name="connsiteY3" fmla="*/ 2839783 h 2839783"/>
              <a:gd name="connsiteX4" fmla="*/ 5361 w 6069184"/>
              <a:gd name="connsiteY4" fmla="*/ 106160 h 2839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184" h="2839783">
                <a:moveTo>
                  <a:pt x="0" y="0"/>
                </a:moveTo>
                <a:lnTo>
                  <a:pt x="6069184" y="0"/>
                </a:lnTo>
                <a:lnTo>
                  <a:pt x="6063824" y="106160"/>
                </a:lnTo>
                <a:cubicBezTo>
                  <a:pt x="5907892" y="1641596"/>
                  <a:pt x="4611168" y="2839783"/>
                  <a:pt x="3034592" y="2839783"/>
                </a:cubicBezTo>
                <a:cubicBezTo>
                  <a:pt x="1458016" y="2839783"/>
                  <a:pt x="161293" y="1641596"/>
                  <a:pt x="5361" y="106160"/>
                </a:cubicBezTo>
                <a:close/>
              </a:path>
            </a:pathLst>
          </a:custGeom>
          <a:solidFill>
            <a:srgbClr val="E3411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5E3C0EDB-60D3-4CEF-8B80-C6D01E08D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6216"/>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4B306978-A26E-4AC4-9EAA-BD29BD476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20244"/>
            <a:ext cx="5001415" cy="3733214"/>
          </a:xfrm>
          <a:custGeom>
            <a:avLst/>
            <a:gdLst>
              <a:gd name="connsiteX0" fmla="*/ 1956463 w 5001415"/>
              <a:gd name="connsiteY0" fmla="*/ 0 h 3733214"/>
              <a:gd name="connsiteX1" fmla="*/ 5001415 w 5001415"/>
              <a:gd name="connsiteY1" fmla="*/ 3044952 h 3733214"/>
              <a:gd name="connsiteX2" fmla="*/ 4939553 w 5001415"/>
              <a:gd name="connsiteY2" fmla="*/ 3658617 h 3733214"/>
              <a:gd name="connsiteX3" fmla="*/ 4920372 w 5001415"/>
              <a:gd name="connsiteY3" fmla="*/ 3733214 h 3733214"/>
              <a:gd name="connsiteX4" fmla="*/ 0 w 5001415"/>
              <a:gd name="connsiteY4" fmla="*/ 3733214 h 3733214"/>
              <a:gd name="connsiteX5" fmla="*/ 0 w 5001415"/>
              <a:gd name="connsiteY5" fmla="*/ 713124 h 3733214"/>
              <a:gd name="connsiteX6" fmla="*/ 19591 w 5001415"/>
              <a:gd name="connsiteY6" fmla="*/ 695319 h 3733214"/>
              <a:gd name="connsiteX7" fmla="*/ 1956463 w 5001415"/>
              <a:gd name="connsiteY7" fmla="*/ 0 h 373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1415" h="3733214">
                <a:moveTo>
                  <a:pt x="1956463" y="0"/>
                </a:moveTo>
                <a:cubicBezTo>
                  <a:pt x="3638144" y="0"/>
                  <a:pt x="5001415" y="1363271"/>
                  <a:pt x="5001415" y="3044952"/>
                </a:cubicBezTo>
                <a:cubicBezTo>
                  <a:pt x="5001415" y="3255162"/>
                  <a:pt x="4980114" y="3460397"/>
                  <a:pt x="4939553" y="3658617"/>
                </a:cubicBezTo>
                <a:lnTo>
                  <a:pt x="4920372" y="3733214"/>
                </a:lnTo>
                <a:lnTo>
                  <a:pt x="0" y="3733214"/>
                </a:lnTo>
                <a:lnTo>
                  <a:pt x="0" y="713124"/>
                </a:lnTo>
                <a:lnTo>
                  <a:pt x="19591" y="695319"/>
                </a:lnTo>
                <a:cubicBezTo>
                  <a:pt x="545938" y="260939"/>
                  <a:pt x="1220728" y="0"/>
                  <a:pt x="195646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40C269CE-FB56-4D68-8CFB-1CFD5F350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837" y="495702"/>
            <a:ext cx="6428625" cy="6357756"/>
          </a:xfrm>
          <a:custGeom>
            <a:avLst/>
            <a:gdLst>
              <a:gd name="connsiteX0" fmla="*/ 4279392 w 6428625"/>
              <a:gd name="connsiteY0" fmla="*/ 0 h 6357756"/>
              <a:gd name="connsiteX1" fmla="*/ 6319204 w 6428625"/>
              <a:gd name="connsiteY1" fmla="*/ 516500 h 6357756"/>
              <a:gd name="connsiteX2" fmla="*/ 6428625 w 6428625"/>
              <a:gd name="connsiteY2" fmla="*/ 579415 h 6357756"/>
              <a:gd name="connsiteX3" fmla="*/ 6428625 w 6428625"/>
              <a:gd name="connsiteY3" fmla="*/ 6357756 h 6357756"/>
              <a:gd name="connsiteX4" fmla="*/ 539921 w 6428625"/>
              <a:gd name="connsiteY4" fmla="*/ 6357756 h 6357756"/>
              <a:gd name="connsiteX5" fmla="*/ 516500 w 6428625"/>
              <a:gd name="connsiteY5" fmla="*/ 6319205 h 6357756"/>
              <a:gd name="connsiteX6" fmla="*/ 0 w 6428625"/>
              <a:gd name="connsiteY6" fmla="*/ 4279392 h 6357756"/>
              <a:gd name="connsiteX7" fmla="*/ 4279392 w 6428625"/>
              <a:gd name="connsiteY7" fmla="*/ 0 h 635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8625" h="6357756">
                <a:moveTo>
                  <a:pt x="4279392" y="0"/>
                </a:moveTo>
                <a:cubicBezTo>
                  <a:pt x="5017968" y="0"/>
                  <a:pt x="5712843" y="187105"/>
                  <a:pt x="6319204" y="516500"/>
                </a:cubicBezTo>
                <a:lnTo>
                  <a:pt x="6428625" y="579415"/>
                </a:lnTo>
                <a:lnTo>
                  <a:pt x="6428625" y="6357756"/>
                </a:lnTo>
                <a:lnTo>
                  <a:pt x="539921" y="6357756"/>
                </a:lnTo>
                <a:lnTo>
                  <a:pt x="516500" y="6319205"/>
                </a:lnTo>
                <a:cubicBezTo>
                  <a:pt x="187105" y="5712844"/>
                  <a:pt x="0" y="5017968"/>
                  <a:pt x="0" y="4279392"/>
                </a:cubicBezTo>
                <a:cubicBezTo>
                  <a:pt x="0" y="1915949"/>
                  <a:pt x="1915949" y="0"/>
                  <a:pt x="4279392"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A6ED7E7F-75F7-4581-A930-C4DEBC2A8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4429" y="660294"/>
            <a:ext cx="6264033" cy="6193164"/>
          </a:xfrm>
          <a:custGeom>
            <a:avLst/>
            <a:gdLst>
              <a:gd name="connsiteX0" fmla="*/ 4114800 w 6264033"/>
              <a:gd name="connsiteY0" fmla="*/ 0 h 6193164"/>
              <a:gd name="connsiteX1" fmla="*/ 6248473 w 6264033"/>
              <a:gd name="connsiteY1" fmla="*/ 595714 h 6193164"/>
              <a:gd name="connsiteX2" fmla="*/ 6264033 w 6264033"/>
              <a:gd name="connsiteY2" fmla="*/ 605689 h 6193164"/>
              <a:gd name="connsiteX3" fmla="*/ 6264033 w 6264033"/>
              <a:gd name="connsiteY3" fmla="*/ 6193164 h 6193164"/>
              <a:gd name="connsiteX4" fmla="*/ 567718 w 6264033"/>
              <a:gd name="connsiteY4" fmla="*/ 6193164 h 6193164"/>
              <a:gd name="connsiteX5" fmla="*/ 496635 w 6264033"/>
              <a:gd name="connsiteY5" fmla="*/ 6076158 h 6193164"/>
              <a:gd name="connsiteX6" fmla="*/ 0 w 6264033"/>
              <a:gd name="connsiteY6" fmla="*/ 4114800 h 6193164"/>
              <a:gd name="connsiteX7" fmla="*/ 4114800 w 6264033"/>
              <a:gd name="connsiteY7" fmla="*/ 0 h 61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033" h="6193164">
                <a:moveTo>
                  <a:pt x="4114800" y="0"/>
                </a:moveTo>
                <a:cubicBezTo>
                  <a:pt x="4895986" y="0"/>
                  <a:pt x="5626328" y="217689"/>
                  <a:pt x="6248473" y="595714"/>
                </a:cubicBezTo>
                <a:lnTo>
                  <a:pt x="6264033" y="605689"/>
                </a:lnTo>
                <a:lnTo>
                  <a:pt x="6264033" y="6193164"/>
                </a:lnTo>
                <a:lnTo>
                  <a:pt x="567718" y="6193164"/>
                </a:lnTo>
                <a:lnTo>
                  <a:pt x="496635" y="6076158"/>
                </a:lnTo>
                <a:cubicBezTo>
                  <a:pt x="179909" y="5493119"/>
                  <a:pt x="0" y="4824969"/>
                  <a:pt x="0" y="4114800"/>
                </a:cubicBezTo>
                <a:cubicBezTo>
                  <a:pt x="0" y="1842259"/>
                  <a:pt x="1842259" y="0"/>
                  <a:pt x="4114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E23C32-2285-4823-89B7-0B93CB360009}"/>
              </a:ext>
            </a:extLst>
          </p:cNvPr>
          <p:cNvSpPr>
            <a:spLocks noGrp="1"/>
          </p:cNvSpPr>
          <p:nvPr>
            <p:ph type="title"/>
          </p:nvPr>
        </p:nvSpPr>
        <p:spPr>
          <a:xfrm>
            <a:off x="6789743" y="2530063"/>
            <a:ext cx="4996329" cy="1936752"/>
          </a:xfrm>
        </p:spPr>
        <p:txBody>
          <a:bodyPr vert="horz" lIns="91440" tIns="45720" rIns="91440" bIns="45720" rtlCol="0" anchor="b">
            <a:normAutofit/>
          </a:bodyPr>
          <a:lstStyle/>
          <a:p>
            <a:pPr algn="ctr"/>
            <a:r>
              <a:rPr lang="en-US" sz="4700" kern="1200">
                <a:solidFill>
                  <a:srgbClr val="FFFFFF"/>
                </a:solidFill>
                <a:latin typeface="+mj-lt"/>
                <a:ea typeface="+mj-ea"/>
                <a:cs typeface="+mj-cs"/>
              </a:rPr>
              <a:t>Part II: Opioid Incident Prediction</a:t>
            </a:r>
          </a:p>
        </p:txBody>
      </p:sp>
    </p:spTree>
    <p:extLst>
      <p:ext uri="{BB962C8B-B14F-4D97-AF65-F5344CB8AC3E}">
        <p14:creationId xmlns:p14="http://schemas.microsoft.com/office/powerpoint/2010/main" val="1576095044"/>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F5DA-685E-4351-9B73-D0847B957095}"/>
              </a:ext>
            </a:extLst>
          </p:cNvPr>
          <p:cNvSpPr>
            <a:spLocks noGrp="1"/>
          </p:cNvSpPr>
          <p:nvPr>
            <p:ph type="title"/>
          </p:nvPr>
        </p:nvSpPr>
        <p:spPr>
          <a:xfrm>
            <a:off x="762001" y="803325"/>
            <a:ext cx="5314536" cy="1325563"/>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2CCE0BFC-3DE9-46E6-8AD2-46800EA0796F}"/>
              </a:ext>
            </a:extLst>
          </p:cNvPr>
          <p:cNvSpPr>
            <a:spLocks noGrp="1"/>
          </p:cNvSpPr>
          <p:nvPr>
            <p:ph idx="1"/>
          </p:nvPr>
        </p:nvSpPr>
        <p:spPr>
          <a:xfrm>
            <a:off x="762000" y="2279018"/>
            <a:ext cx="5314543" cy="3375920"/>
          </a:xfrm>
        </p:spPr>
        <p:txBody>
          <a:bodyPr anchor="t">
            <a:normAutofit/>
          </a:bodyPr>
          <a:lstStyle/>
          <a:p>
            <a:r>
              <a:rPr lang="en-US" sz="1800"/>
              <a:t>What is the Opioid Epidemic?</a:t>
            </a:r>
          </a:p>
          <a:p>
            <a:r>
              <a:rPr lang="en-US" sz="1800"/>
              <a:t>What is being done to combat the Opioid Epidemic?</a:t>
            </a:r>
          </a:p>
          <a:p>
            <a:r>
              <a:rPr lang="en-US" sz="1800"/>
              <a:t>How can the research community help with respect to the Opioid Epidemic Problem?</a:t>
            </a:r>
          </a:p>
          <a:p>
            <a:endParaRPr lang="en-US" sz="1800"/>
          </a:p>
        </p:txBody>
      </p:sp>
      <p:sp>
        <p:nvSpPr>
          <p:cNvPr id="17"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Graphic 13" descr="Medicine">
            <a:extLst>
              <a:ext uri="{FF2B5EF4-FFF2-40B4-BE49-F238E27FC236}">
                <a16:creationId xmlns:a16="http://schemas.microsoft.com/office/drawing/2014/main" id="{5DD1C75D-7528-4E93-8E0F-EA3911CF16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655255083"/>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98891D-67D9-466E-B2C5-11535C310C8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Opioid Overdose Heatmap of the US (Katz and Goodnough 2017)</a:t>
            </a:r>
          </a:p>
        </p:txBody>
      </p:sp>
      <p:pic>
        <p:nvPicPr>
          <p:cNvPr id="4" name="Picture 3">
            <a:extLst>
              <a:ext uri="{FF2B5EF4-FFF2-40B4-BE49-F238E27FC236}">
                <a16:creationId xmlns:a16="http://schemas.microsoft.com/office/drawing/2014/main" id="{EB4585EB-12A9-4238-B0BB-522A6AD7B8F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49569" y="1675227"/>
            <a:ext cx="6892862" cy="4394199"/>
          </a:xfrm>
          <a:prstGeom prst="rect">
            <a:avLst/>
          </a:prstGeom>
        </p:spPr>
      </p:pic>
    </p:spTree>
    <p:extLst>
      <p:ext uri="{BB962C8B-B14F-4D97-AF65-F5344CB8AC3E}">
        <p14:creationId xmlns:p14="http://schemas.microsoft.com/office/powerpoint/2010/main" val="335094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334880-107C-419A-A6FD-E21083B8A288}"/>
              </a:ext>
            </a:extLst>
          </p:cNvPr>
          <p:cNvSpPr>
            <a:spLocks noGrp="1"/>
          </p:cNvSpPr>
          <p:nvPr>
            <p:ph type="title"/>
          </p:nvPr>
        </p:nvSpPr>
        <p:spPr>
          <a:xfrm>
            <a:off x="863029" y="1012004"/>
            <a:ext cx="3416158" cy="4795408"/>
          </a:xfrm>
        </p:spPr>
        <p:txBody>
          <a:bodyPr>
            <a:normAutofit/>
          </a:bodyPr>
          <a:lstStyle/>
          <a:p>
            <a:r>
              <a:rPr lang="en-US">
                <a:solidFill>
                  <a:srgbClr val="FFFFFF"/>
                </a:solidFill>
              </a:rPr>
              <a:t>Input Data</a:t>
            </a:r>
          </a:p>
        </p:txBody>
      </p:sp>
      <p:graphicFrame>
        <p:nvGraphicFramePr>
          <p:cNvPr id="5" name="Content Placeholder 2">
            <a:extLst>
              <a:ext uri="{FF2B5EF4-FFF2-40B4-BE49-F238E27FC236}">
                <a16:creationId xmlns:a16="http://schemas.microsoft.com/office/drawing/2014/main" id="{1D33B2EC-576F-4C81-8D3D-C62BAB1B7A4C}"/>
              </a:ext>
            </a:extLst>
          </p:cNvPr>
          <p:cNvGraphicFramePr>
            <a:graphicFrameLocks noGrp="1"/>
          </p:cNvGraphicFramePr>
          <p:nvPr>
            <p:ph idx="1"/>
            <p:extLst>
              <p:ext uri="{D42A27DB-BD31-4B8C-83A1-F6EECF244321}">
                <p14:modId xmlns:p14="http://schemas.microsoft.com/office/powerpoint/2010/main" val="35961842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2358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BFBEB-0A14-4A03-8B2A-C8B845D6B81F}"/>
              </a:ext>
            </a:extLst>
          </p:cNvPr>
          <p:cNvSpPr>
            <a:spLocks noGrp="1"/>
          </p:cNvSpPr>
          <p:nvPr>
            <p:ph type="title"/>
          </p:nvPr>
        </p:nvSpPr>
        <p:spPr/>
        <p:txBody>
          <a:bodyPr/>
          <a:lstStyle/>
          <a:p>
            <a:r>
              <a:rPr lang="en-US" dirty="0"/>
              <a:t>Heat maps can look like…</a:t>
            </a:r>
          </a:p>
        </p:txBody>
      </p:sp>
      <p:sp>
        <p:nvSpPr>
          <p:cNvPr id="4" name="Arrow: Right 3">
            <a:extLst>
              <a:ext uri="{FF2B5EF4-FFF2-40B4-BE49-F238E27FC236}">
                <a16:creationId xmlns:a16="http://schemas.microsoft.com/office/drawing/2014/main" id="{16B2E6EA-23C5-47A0-9937-54230E09CE78}"/>
              </a:ext>
            </a:extLst>
          </p:cNvPr>
          <p:cNvSpPr/>
          <p:nvPr/>
        </p:nvSpPr>
        <p:spPr>
          <a:xfrm>
            <a:off x="5759777" y="3629320"/>
            <a:ext cx="725864" cy="391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04EE4DB-21B5-46AA-99FD-E66465691FAB}"/>
              </a:ext>
            </a:extLst>
          </p:cNvPr>
          <p:cNvSpPr/>
          <p:nvPr/>
        </p:nvSpPr>
        <p:spPr>
          <a:xfrm>
            <a:off x="7635711" y="1904214"/>
            <a:ext cx="3195687" cy="35586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F52BAF8-41C0-4C03-9CD3-392C1359B509}"/>
                  </a:ext>
                </a:extLst>
              </p14:cNvPr>
              <p14:cNvContentPartPr/>
              <p14:nvPr/>
            </p14:nvContentPartPr>
            <p14:xfrm>
              <a:off x="7428158" y="2205523"/>
              <a:ext cx="360" cy="360"/>
            </p14:xfrm>
          </p:contentPart>
        </mc:Choice>
        <mc:Fallback xmlns="">
          <p:pic>
            <p:nvPicPr>
              <p:cNvPr id="6" name="Ink 5">
                <a:extLst>
                  <a:ext uri="{FF2B5EF4-FFF2-40B4-BE49-F238E27FC236}">
                    <a16:creationId xmlns:a16="http://schemas.microsoft.com/office/drawing/2014/main" id="{0F52BAF8-41C0-4C03-9CD3-392C1359B509}"/>
                  </a:ext>
                </a:extLst>
              </p:cNvPr>
              <p:cNvPicPr/>
              <p:nvPr/>
            </p:nvPicPr>
            <p:blipFill>
              <a:blip r:embed="rId3"/>
              <a:stretch>
                <a:fillRect/>
              </a:stretch>
            </p:blipFill>
            <p:spPr>
              <a:xfrm>
                <a:off x="7338158" y="2025883"/>
                <a:ext cx="180000" cy="360000"/>
              </a:xfrm>
              <a:prstGeom prst="rect">
                <a:avLst/>
              </a:prstGeom>
            </p:spPr>
          </p:pic>
        </mc:Fallback>
      </mc:AlternateContent>
      <p:sp>
        <p:nvSpPr>
          <p:cNvPr id="8" name="Rectangle 7">
            <a:extLst>
              <a:ext uri="{FF2B5EF4-FFF2-40B4-BE49-F238E27FC236}">
                <a16:creationId xmlns:a16="http://schemas.microsoft.com/office/drawing/2014/main" id="{138B9F2E-4134-4345-99A2-4F0009D03FEA}"/>
              </a:ext>
            </a:extLst>
          </p:cNvPr>
          <p:cNvSpPr/>
          <p:nvPr/>
        </p:nvSpPr>
        <p:spPr>
          <a:xfrm>
            <a:off x="8043420" y="1907505"/>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34C486-A19B-45EE-B424-B54092A7392C}"/>
              </a:ext>
            </a:extLst>
          </p:cNvPr>
          <p:cNvSpPr/>
          <p:nvPr/>
        </p:nvSpPr>
        <p:spPr>
          <a:xfrm>
            <a:off x="8115692" y="2180882"/>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7B05CF-3C21-4AA4-82CD-7C1269C062C5}"/>
              </a:ext>
            </a:extLst>
          </p:cNvPr>
          <p:cNvSpPr/>
          <p:nvPr/>
        </p:nvSpPr>
        <p:spPr>
          <a:xfrm>
            <a:off x="7635711" y="2386626"/>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AF936B-92DA-47E5-93FC-E99808A2DD10}"/>
              </a:ext>
            </a:extLst>
          </p:cNvPr>
          <p:cNvSpPr/>
          <p:nvPr/>
        </p:nvSpPr>
        <p:spPr>
          <a:xfrm>
            <a:off x="7894948" y="2454259"/>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F67872-B435-4533-8AF8-F2F85C9224DC}"/>
              </a:ext>
            </a:extLst>
          </p:cNvPr>
          <p:cNvSpPr/>
          <p:nvPr/>
        </p:nvSpPr>
        <p:spPr>
          <a:xfrm>
            <a:off x="8382784" y="2454258"/>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72A1D1-90A7-4055-8D03-E08CBFB78DD6}"/>
              </a:ext>
            </a:extLst>
          </p:cNvPr>
          <p:cNvSpPr/>
          <p:nvPr/>
        </p:nvSpPr>
        <p:spPr>
          <a:xfrm>
            <a:off x="8382783" y="2717859"/>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6EB4C-DD26-405C-B3F3-DA3060EEC3AD}"/>
              </a:ext>
            </a:extLst>
          </p:cNvPr>
          <p:cNvSpPr/>
          <p:nvPr/>
        </p:nvSpPr>
        <p:spPr>
          <a:xfrm>
            <a:off x="8102141" y="2727636"/>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ABD3A8-C12A-4D3C-89B6-6D8B7E413F2C}"/>
              </a:ext>
            </a:extLst>
          </p:cNvPr>
          <p:cNvSpPr/>
          <p:nvPr/>
        </p:nvSpPr>
        <p:spPr>
          <a:xfrm>
            <a:off x="7635710" y="2667785"/>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5E5ECAD-1240-458B-9EFF-C6C8F8795B96}"/>
              </a:ext>
            </a:extLst>
          </p:cNvPr>
          <p:cNvSpPr/>
          <p:nvPr/>
        </p:nvSpPr>
        <p:spPr>
          <a:xfrm>
            <a:off x="7832201" y="2717859"/>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A3163C-426D-4213-9FE7-E22288206D10}"/>
              </a:ext>
            </a:extLst>
          </p:cNvPr>
          <p:cNvSpPr/>
          <p:nvPr/>
        </p:nvSpPr>
        <p:spPr>
          <a:xfrm>
            <a:off x="8854910" y="1909371"/>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135D5AA-753A-4FFE-AEC6-3F9C56E679ED}"/>
              </a:ext>
            </a:extLst>
          </p:cNvPr>
          <p:cNvSpPr/>
          <p:nvPr/>
        </p:nvSpPr>
        <p:spPr>
          <a:xfrm>
            <a:off x="8276534" y="3371949"/>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A4E8665-A2A8-425F-B1EA-C330F91C0C52}"/>
              </a:ext>
            </a:extLst>
          </p:cNvPr>
          <p:cNvSpPr/>
          <p:nvPr/>
        </p:nvSpPr>
        <p:spPr>
          <a:xfrm>
            <a:off x="9233554" y="4614568"/>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14D057-0C9B-4B49-8681-0AE5708537B0}"/>
              </a:ext>
            </a:extLst>
          </p:cNvPr>
          <p:cNvSpPr/>
          <p:nvPr/>
        </p:nvSpPr>
        <p:spPr>
          <a:xfrm>
            <a:off x="9727675" y="5189456"/>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01D760-55EF-4123-9B09-2498CCA458E0}"/>
              </a:ext>
            </a:extLst>
          </p:cNvPr>
          <p:cNvSpPr/>
          <p:nvPr/>
        </p:nvSpPr>
        <p:spPr>
          <a:xfrm>
            <a:off x="9763612" y="4378899"/>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B219317-35C9-467A-A07F-81E6FA38A178}"/>
              </a:ext>
            </a:extLst>
          </p:cNvPr>
          <p:cNvSpPr/>
          <p:nvPr/>
        </p:nvSpPr>
        <p:spPr>
          <a:xfrm>
            <a:off x="9763612" y="4105522"/>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6E958A2-387B-4709-92FC-A45D1C95A8EA}"/>
              </a:ext>
            </a:extLst>
          </p:cNvPr>
          <p:cNvSpPr/>
          <p:nvPr/>
        </p:nvSpPr>
        <p:spPr>
          <a:xfrm>
            <a:off x="10133029" y="3824577"/>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DE489B-4DEC-49CA-BA68-638791305B5C}"/>
              </a:ext>
            </a:extLst>
          </p:cNvPr>
          <p:cNvSpPr/>
          <p:nvPr/>
        </p:nvSpPr>
        <p:spPr>
          <a:xfrm>
            <a:off x="10340222" y="3687888"/>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8A3E6F1-E1CB-4D08-90B4-A637606E3611}"/>
              </a:ext>
            </a:extLst>
          </p:cNvPr>
          <p:cNvSpPr/>
          <p:nvPr/>
        </p:nvSpPr>
        <p:spPr>
          <a:xfrm>
            <a:off x="10574517" y="3756804"/>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C5432E2-EBDF-4F0C-A73B-0FE16BEAC467}"/>
              </a:ext>
            </a:extLst>
          </p:cNvPr>
          <p:cNvSpPr/>
          <p:nvPr/>
        </p:nvSpPr>
        <p:spPr>
          <a:xfrm>
            <a:off x="9792090" y="2681924"/>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2AD6F1-514D-4F56-96DC-105F151E95F7}"/>
              </a:ext>
            </a:extLst>
          </p:cNvPr>
          <p:cNvSpPr/>
          <p:nvPr/>
        </p:nvSpPr>
        <p:spPr>
          <a:xfrm>
            <a:off x="10368305" y="2737285"/>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E58629E-ABC4-4A3D-84BF-B8B19366A872}"/>
              </a:ext>
            </a:extLst>
          </p:cNvPr>
          <p:cNvSpPr/>
          <p:nvPr/>
        </p:nvSpPr>
        <p:spPr>
          <a:xfrm>
            <a:off x="10365949" y="2995225"/>
            <a:ext cx="259237" cy="2733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BF9D02A-9999-4EC1-AC11-108545ACAAA4}"/>
              </a:ext>
            </a:extLst>
          </p:cNvPr>
          <p:cNvSpPr txBox="1"/>
          <p:nvPr/>
        </p:nvSpPr>
        <p:spPr>
          <a:xfrm>
            <a:off x="1524000" y="1295724"/>
            <a:ext cx="9144000" cy="420001"/>
          </a:xfrm>
          <a:prstGeom prst="rect">
            <a:avLst/>
          </a:prstGeom>
        </p:spPr>
        <p:txBody>
          <a:bodyPr vert="horz" lIns="91440" tIns="45720" rIns="91440" bIns="45720" rtlCol="0">
            <a:normAutofit/>
          </a:bodyPr>
          <a:lstStyle/>
          <a:p>
            <a:pPr algn="ctr">
              <a:lnSpc>
                <a:spcPct val="90000"/>
              </a:lnSpc>
              <a:spcBef>
                <a:spcPts val="1000"/>
              </a:spcBef>
            </a:pPr>
            <a:r>
              <a:rPr lang="en-US" sz="2000" kern="1200" dirty="0">
                <a:solidFill>
                  <a:srgbClr val="7030A0"/>
                </a:solidFill>
                <a:latin typeface="+mn-lt"/>
                <a:ea typeface="+mn-ea"/>
                <a:cs typeface="+mn-cs"/>
              </a:rPr>
              <a:t>Courtesy: Google Images</a:t>
            </a:r>
          </a:p>
        </p:txBody>
      </p:sp>
      <p:pic>
        <p:nvPicPr>
          <p:cNvPr id="31" name="Picture 30">
            <a:extLst>
              <a:ext uri="{FF2B5EF4-FFF2-40B4-BE49-F238E27FC236}">
                <a16:creationId xmlns:a16="http://schemas.microsoft.com/office/drawing/2014/main" id="{CA2DCDE4-B3B8-4377-AAC5-51E21BF692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582" y="1610291"/>
            <a:ext cx="3498728" cy="3757555"/>
          </a:xfrm>
          <a:prstGeom prst="rect">
            <a:avLst/>
          </a:prstGeom>
        </p:spPr>
      </p:pic>
    </p:spTree>
    <p:extLst>
      <p:ext uri="{BB962C8B-B14F-4D97-AF65-F5344CB8AC3E}">
        <p14:creationId xmlns:p14="http://schemas.microsoft.com/office/powerpoint/2010/main" val="40206477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7618-BD30-4432-97D9-3108CD3FA976}"/>
              </a:ext>
            </a:extLst>
          </p:cNvPr>
          <p:cNvSpPr>
            <a:spLocks noGrp="1"/>
          </p:cNvSpPr>
          <p:nvPr>
            <p:ph type="title"/>
          </p:nvPr>
        </p:nvSpPr>
        <p:spPr>
          <a:xfrm>
            <a:off x="1571811" y="1573586"/>
            <a:ext cx="9122584" cy="1325563"/>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167B6AEA-F6E8-4A99-A407-04AB1E30AD36}"/>
              </a:ext>
            </a:extLst>
          </p:cNvPr>
          <p:cNvSpPr>
            <a:spLocks noGrp="1"/>
          </p:cNvSpPr>
          <p:nvPr>
            <p:ph idx="1"/>
          </p:nvPr>
        </p:nvSpPr>
        <p:spPr>
          <a:xfrm>
            <a:off x="1571811" y="3060017"/>
            <a:ext cx="6066118" cy="2438546"/>
          </a:xfrm>
        </p:spPr>
        <p:txBody>
          <a:bodyPr>
            <a:normAutofit/>
          </a:bodyPr>
          <a:lstStyle/>
          <a:p>
            <a:pPr marL="0" indent="0">
              <a:buNone/>
            </a:pPr>
            <a:r>
              <a:rPr lang="en-US" sz="2400" dirty="0"/>
              <a:t>Predict the opioid heat map for a future time instance given the opioid heat maps of the past time instances.</a:t>
            </a:r>
          </a:p>
        </p:txBody>
      </p:sp>
      <p:sp>
        <p:nvSpPr>
          <p:cNvPr id="19"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1"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7" name="Graphic 6" descr="ScheduleEventAction">
            <a:extLst>
              <a:ext uri="{FF2B5EF4-FFF2-40B4-BE49-F238E27FC236}">
                <a16:creationId xmlns:a16="http://schemas.microsoft.com/office/drawing/2014/main" id="{AD35783D-9EF0-42A5-ABD5-0434064009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5899" y="3191551"/>
            <a:ext cx="2194559" cy="2194559"/>
          </a:xfrm>
          <a:prstGeom prst="rect">
            <a:avLst/>
          </a:prstGeom>
        </p:spPr>
      </p:pic>
    </p:spTree>
    <p:extLst>
      <p:ext uri="{BB962C8B-B14F-4D97-AF65-F5344CB8AC3E}">
        <p14:creationId xmlns:p14="http://schemas.microsoft.com/office/powerpoint/2010/main" val="1844096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9ED73C-338B-4F7F-BECC-ADA6B422B2B8}"/>
              </a:ext>
            </a:extLst>
          </p:cNvPr>
          <p:cNvSpPr>
            <a:spLocks noGrp="1"/>
          </p:cNvSpPr>
          <p:nvPr>
            <p:ph type="title"/>
          </p:nvPr>
        </p:nvSpPr>
        <p:spPr>
          <a:xfrm>
            <a:off x="863029" y="1012004"/>
            <a:ext cx="3416158" cy="4795408"/>
          </a:xfrm>
        </p:spPr>
        <p:txBody>
          <a:bodyPr>
            <a:normAutofit/>
          </a:bodyPr>
          <a:lstStyle/>
          <a:p>
            <a:r>
              <a:rPr lang="en-US">
                <a:solidFill>
                  <a:srgbClr val="FFFFFF"/>
                </a:solidFill>
              </a:rPr>
              <a:t>Input Data</a:t>
            </a:r>
          </a:p>
        </p:txBody>
      </p:sp>
      <p:graphicFrame>
        <p:nvGraphicFramePr>
          <p:cNvPr id="12" name="Content Placeholder 2">
            <a:extLst>
              <a:ext uri="{FF2B5EF4-FFF2-40B4-BE49-F238E27FC236}">
                <a16:creationId xmlns:a16="http://schemas.microsoft.com/office/drawing/2014/main" id="{37C76AE8-C50D-4C3D-B528-DC32FD36DB67}"/>
              </a:ext>
            </a:extLst>
          </p:cNvPr>
          <p:cNvGraphicFramePr>
            <a:graphicFrameLocks noGrp="1"/>
          </p:cNvGraphicFramePr>
          <p:nvPr>
            <p:ph idx="1"/>
            <p:extLst>
              <p:ext uri="{D42A27DB-BD31-4B8C-83A1-F6EECF244321}">
                <p14:modId xmlns:p14="http://schemas.microsoft.com/office/powerpoint/2010/main" val="75111139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601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1D37BB-3F58-4AF1-B0EC-DFBD63CB0624}"/>
              </a:ext>
            </a:extLst>
          </p:cNvPr>
          <p:cNvSpPr>
            <a:spLocks noGrp="1"/>
          </p:cNvSpPr>
          <p:nvPr>
            <p:ph type="title"/>
          </p:nvPr>
        </p:nvSpPr>
        <p:spPr>
          <a:xfrm>
            <a:off x="863029" y="1012004"/>
            <a:ext cx="3416158" cy="4795408"/>
          </a:xfrm>
        </p:spPr>
        <p:txBody>
          <a:bodyPr>
            <a:normAutofit/>
          </a:bodyPr>
          <a:lstStyle/>
          <a:p>
            <a:r>
              <a:rPr lang="en-US">
                <a:solidFill>
                  <a:srgbClr val="FFFFFF"/>
                </a:solidFill>
              </a:rPr>
              <a:t>Datasets</a:t>
            </a:r>
          </a:p>
        </p:txBody>
      </p:sp>
      <p:graphicFrame>
        <p:nvGraphicFramePr>
          <p:cNvPr id="5" name="Content Placeholder 2">
            <a:extLst>
              <a:ext uri="{FF2B5EF4-FFF2-40B4-BE49-F238E27FC236}">
                <a16:creationId xmlns:a16="http://schemas.microsoft.com/office/drawing/2014/main" id="{5AD057F4-646B-4B2F-AD44-6F77BD0F2AB9}"/>
              </a:ext>
            </a:extLst>
          </p:cNvPr>
          <p:cNvGraphicFramePr>
            <a:graphicFrameLocks noGrp="1"/>
          </p:cNvGraphicFramePr>
          <p:nvPr>
            <p:ph idx="1"/>
            <p:extLst>
              <p:ext uri="{D42A27DB-BD31-4B8C-83A1-F6EECF244321}">
                <p14:modId xmlns:p14="http://schemas.microsoft.com/office/powerpoint/2010/main" val="98115597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9262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0B7A8A-0CEA-4983-AB36-00F3FC53F13E}"/>
              </a:ext>
            </a:extLst>
          </p:cNvPr>
          <p:cNvSpPr>
            <a:spLocks noGrp="1"/>
          </p:cNvSpPr>
          <p:nvPr>
            <p:ph type="title"/>
          </p:nvPr>
        </p:nvSpPr>
        <p:spPr>
          <a:xfrm>
            <a:off x="863029" y="1012004"/>
            <a:ext cx="3416158" cy="4795408"/>
          </a:xfrm>
        </p:spPr>
        <p:txBody>
          <a:bodyPr>
            <a:normAutofit/>
          </a:bodyPr>
          <a:lstStyle/>
          <a:p>
            <a:r>
              <a:rPr lang="en-US">
                <a:solidFill>
                  <a:srgbClr val="FFFFFF"/>
                </a:solidFill>
              </a:rPr>
              <a:t>3 features that were interesting…</a:t>
            </a:r>
          </a:p>
        </p:txBody>
      </p:sp>
      <p:graphicFrame>
        <p:nvGraphicFramePr>
          <p:cNvPr id="5" name="Content Placeholder 2">
            <a:extLst>
              <a:ext uri="{FF2B5EF4-FFF2-40B4-BE49-F238E27FC236}">
                <a16:creationId xmlns:a16="http://schemas.microsoft.com/office/drawing/2014/main" id="{63EC9AAC-3105-4753-9211-87931EE42D46}"/>
              </a:ext>
            </a:extLst>
          </p:cNvPr>
          <p:cNvGraphicFramePr>
            <a:graphicFrameLocks noGrp="1"/>
          </p:cNvGraphicFramePr>
          <p:nvPr>
            <p:ph idx="1"/>
            <p:extLst>
              <p:ext uri="{D42A27DB-BD31-4B8C-83A1-F6EECF244321}">
                <p14:modId xmlns:p14="http://schemas.microsoft.com/office/powerpoint/2010/main" val="5916466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89613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0F410-6BA1-49EB-9EF9-7156C602486C}"/>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a:solidFill>
                  <a:schemeClr val="bg1"/>
                </a:solidFill>
                <a:latin typeface="+mj-lt"/>
                <a:ea typeface="+mj-ea"/>
                <a:cs typeface="+mj-cs"/>
              </a:rPr>
              <a:t>Concepts</a:t>
            </a:r>
          </a:p>
        </p:txBody>
      </p:sp>
      <p:sp>
        <p:nvSpPr>
          <p:cNvPr id="19" name="Freeform: Shape 18">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Graphic 13" descr="Light Bulb and Gear">
            <a:extLst>
              <a:ext uri="{FF2B5EF4-FFF2-40B4-BE49-F238E27FC236}">
                <a16:creationId xmlns:a16="http://schemas.microsoft.com/office/drawing/2014/main" id="{E1B97BE2-D100-4483-8306-38BC7883D5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2378996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9B9E8-9D0D-4FDC-A3EF-013772338AF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Encoder-Decoder Framework</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E35D99-AC99-44CD-AE25-E8D771B9AC8B}"/>
              </a:ext>
            </a:extLst>
          </p:cNvPr>
          <p:cNvSpPr>
            <a:spLocks noGrp="1"/>
          </p:cNvSpPr>
          <p:nvPr>
            <p:ph idx="1"/>
          </p:nvPr>
        </p:nvSpPr>
        <p:spPr>
          <a:xfrm>
            <a:off x="4976031" y="963877"/>
            <a:ext cx="6377769" cy="4930246"/>
          </a:xfrm>
        </p:spPr>
        <p:txBody>
          <a:bodyPr anchor="ctr">
            <a:normAutofit/>
          </a:bodyPr>
          <a:lstStyle/>
          <a:p>
            <a:r>
              <a:rPr lang="en-US" sz="2200"/>
              <a:t>The Encoder-Decoder framework is a neural network divided into two parts:</a:t>
            </a:r>
          </a:p>
          <a:p>
            <a:pPr lvl="1"/>
            <a:r>
              <a:rPr lang="en-US" sz="2200" b="1"/>
              <a:t>Encoder</a:t>
            </a:r>
            <a:r>
              <a:rPr lang="en-US" sz="2200"/>
              <a:t>: a neural network where the number of units in every hidden layer is lesser than the number of units in the input layer.</a:t>
            </a:r>
          </a:p>
          <a:p>
            <a:pPr lvl="1"/>
            <a:r>
              <a:rPr lang="en-US" sz="2200" b="1"/>
              <a:t>Decoder</a:t>
            </a:r>
            <a:r>
              <a:rPr lang="en-US" sz="2200"/>
              <a:t>:</a:t>
            </a:r>
            <a:r>
              <a:rPr lang="en-US" sz="2200" b="1"/>
              <a:t> </a:t>
            </a:r>
            <a:r>
              <a:rPr lang="en-US" sz="2200"/>
              <a:t>a neural network where the number of units in every hidden layer is greater than the number of units in the input layer. </a:t>
            </a:r>
          </a:p>
          <a:p>
            <a:r>
              <a:rPr lang="en-US" sz="2200"/>
              <a:t>When combined, the encoder-decoder framework aims to efficiently represent the initial input i.e. can map the input into a new input space.</a:t>
            </a:r>
          </a:p>
        </p:txBody>
      </p:sp>
    </p:spTree>
    <p:extLst>
      <p:ext uri="{BB962C8B-B14F-4D97-AF65-F5344CB8AC3E}">
        <p14:creationId xmlns:p14="http://schemas.microsoft.com/office/powerpoint/2010/main" val="2264076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D93BE1-8A91-4035-800F-C04D0EE7191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Encoder-Decoder</a:t>
            </a:r>
          </a:p>
        </p:txBody>
      </p:sp>
      <p:sp>
        <p:nvSpPr>
          <p:cNvPr id="5" name="TextBox 4">
            <a:extLst>
              <a:ext uri="{FF2B5EF4-FFF2-40B4-BE49-F238E27FC236}">
                <a16:creationId xmlns:a16="http://schemas.microsoft.com/office/drawing/2014/main" id="{F4A0BBA5-AF92-4AAF-9038-4EC0659304D0}"/>
              </a:ext>
            </a:extLst>
          </p:cNvPr>
          <p:cNvSpPr txBox="1"/>
          <p:nvPr/>
        </p:nvSpPr>
        <p:spPr>
          <a:xfrm>
            <a:off x="1524000" y="1525638"/>
            <a:ext cx="9144000" cy="420001"/>
          </a:xfrm>
          <a:prstGeom prst="rect">
            <a:avLst/>
          </a:prstGeom>
        </p:spPr>
        <p:txBody>
          <a:bodyPr vert="horz" lIns="91440" tIns="45720" rIns="91440" bIns="45720" rtlCol="0">
            <a:normAutofit/>
          </a:bodyPr>
          <a:lstStyle/>
          <a:p>
            <a:pPr algn="ctr">
              <a:lnSpc>
                <a:spcPct val="90000"/>
              </a:lnSpc>
              <a:spcBef>
                <a:spcPts val="1000"/>
              </a:spcBef>
            </a:pPr>
            <a:r>
              <a:rPr lang="en-US" sz="2000" kern="1200" dirty="0">
                <a:solidFill>
                  <a:srgbClr val="DDDE0D"/>
                </a:solidFill>
                <a:latin typeface="+mn-lt"/>
                <a:ea typeface="+mn-ea"/>
                <a:cs typeface="+mn-cs"/>
              </a:rPr>
              <a:t>Courtesy: Google Images</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098" name="Picture 2" descr="Image result for encoder decoder framework">
            <a:extLst>
              <a:ext uri="{FF2B5EF4-FFF2-40B4-BE49-F238E27FC236}">
                <a16:creationId xmlns:a16="http://schemas.microsoft.com/office/drawing/2014/main" id="{D9CD6E38-6E95-43AC-AF14-59B7B79BF2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2769835"/>
            <a:ext cx="11496821" cy="347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248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2AA83F-1BF0-4195-BE07-36DA4EB51974}"/>
              </a:ext>
            </a:extLst>
          </p:cNvPr>
          <p:cNvSpPr>
            <a:spLocks noGrp="1"/>
          </p:cNvSpPr>
          <p:nvPr>
            <p:ph type="title"/>
          </p:nvPr>
        </p:nvSpPr>
        <p:spPr>
          <a:xfrm>
            <a:off x="863029" y="1012004"/>
            <a:ext cx="3416158" cy="4795408"/>
          </a:xfrm>
        </p:spPr>
        <p:txBody>
          <a:bodyPr>
            <a:normAutofit/>
          </a:bodyPr>
          <a:lstStyle/>
          <a:p>
            <a:r>
              <a:rPr lang="en-US">
                <a:solidFill>
                  <a:srgbClr val="FFFFFF"/>
                </a:solidFill>
              </a:rPr>
              <a:t>Transposed Convolutional Neural Network</a:t>
            </a:r>
          </a:p>
        </p:txBody>
      </p:sp>
      <p:graphicFrame>
        <p:nvGraphicFramePr>
          <p:cNvPr id="5" name="Content Placeholder 2">
            <a:extLst>
              <a:ext uri="{FF2B5EF4-FFF2-40B4-BE49-F238E27FC236}">
                <a16:creationId xmlns:a16="http://schemas.microsoft.com/office/drawing/2014/main" id="{ECF28198-775D-4DA4-802F-6C0D366C6EDC}"/>
              </a:ext>
            </a:extLst>
          </p:cNvPr>
          <p:cNvGraphicFramePr>
            <a:graphicFrameLocks noGrp="1"/>
          </p:cNvGraphicFramePr>
          <p:nvPr>
            <p:ph idx="1"/>
            <p:extLst>
              <p:ext uri="{D42A27DB-BD31-4B8C-83A1-F6EECF244321}">
                <p14:modId xmlns:p14="http://schemas.microsoft.com/office/powerpoint/2010/main" val="304180967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48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948258-CE9C-46A3-A993-39AE2338817A}"/>
              </a:ext>
            </a:extLst>
          </p:cNvPr>
          <p:cNvSpPr>
            <a:spLocks noGrp="1"/>
          </p:cNvSpPr>
          <p:nvPr>
            <p:ph type="title"/>
          </p:nvPr>
        </p:nvSpPr>
        <p:spPr>
          <a:xfrm>
            <a:off x="863029" y="1012004"/>
            <a:ext cx="3416158" cy="4795408"/>
          </a:xfrm>
        </p:spPr>
        <p:txBody>
          <a:bodyPr>
            <a:normAutofit/>
          </a:bodyPr>
          <a:lstStyle/>
          <a:p>
            <a:r>
              <a:rPr lang="en-US">
                <a:solidFill>
                  <a:srgbClr val="FFFFFF"/>
                </a:solidFill>
              </a:rPr>
              <a:t>Max Pooling</a:t>
            </a:r>
          </a:p>
        </p:txBody>
      </p:sp>
      <p:graphicFrame>
        <p:nvGraphicFramePr>
          <p:cNvPr id="5" name="Content Placeholder 2">
            <a:extLst>
              <a:ext uri="{FF2B5EF4-FFF2-40B4-BE49-F238E27FC236}">
                <a16:creationId xmlns:a16="http://schemas.microsoft.com/office/drawing/2014/main" id="{2500AA32-A1EE-407A-AFAD-B71ED89EA130}"/>
              </a:ext>
            </a:extLst>
          </p:cNvPr>
          <p:cNvGraphicFramePr>
            <a:graphicFrameLocks noGrp="1"/>
          </p:cNvGraphicFramePr>
          <p:nvPr>
            <p:ph idx="1"/>
            <p:extLst>
              <p:ext uri="{D42A27DB-BD31-4B8C-83A1-F6EECF244321}">
                <p14:modId xmlns:p14="http://schemas.microsoft.com/office/powerpoint/2010/main" val="209983849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3183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DFE27-A311-4407-9460-E1A2652A07D0}"/>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The 10 companies are…</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62B3395-6681-4DCE-AFC6-1F7E98309EFD}"/>
              </a:ext>
            </a:extLst>
          </p:cNvPr>
          <p:cNvSpPr>
            <a:spLocks noGrp="1"/>
          </p:cNvSpPr>
          <p:nvPr>
            <p:ph idx="1"/>
          </p:nvPr>
        </p:nvSpPr>
        <p:spPr>
          <a:xfrm>
            <a:off x="4976031" y="963877"/>
            <a:ext cx="6377769" cy="4930246"/>
          </a:xfrm>
        </p:spPr>
        <p:txBody>
          <a:bodyPr anchor="ctr">
            <a:normAutofit/>
          </a:bodyPr>
          <a:lstStyle/>
          <a:p>
            <a:r>
              <a:rPr lang="en-US" sz="2400" dirty="0"/>
              <a:t>3M (MMM)</a:t>
            </a:r>
          </a:p>
          <a:p>
            <a:r>
              <a:rPr lang="en-US" sz="2400" dirty="0"/>
              <a:t>Amazon (AMZN)</a:t>
            </a:r>
          </a:p>
          <a:p>
            <a:r>
              <a:rPr lang="en-US" sz="2400" dirty="0"/>
              <a:t>American Express (AXP)</a:t>
            </a:r>
          </a:p>
          <a:p>
            <a:r>
              <a:rPr lang="en-US" sz="2400" dirty="0"/>
              <a:t>Apple Inc. (AAPL)</a:t>
            </a:r>
          </a:p>
          <a:p>
            <a:r>
              <a:rPr lang="en-US" sz="2400" dirty="0"/>
              <a:t>Cisco Systems (CSCO)</a:t>
            </a:r>
          </a:p>
          <a:p>
            <a:r>
              <a:rPr lang="en-US" sz="2400" dirty="0"/>
              <a:t>Chevron (CVX)</a:t>
            </a:r>
          </a:p>
          <a:p>
            <a:r>
              <a:rPr lang="en-US" sz="2400" dirty="0"/>
              <a:t>J.P Morgan Chase and Co. (JPM)</a:t>
            </a:r>
          </a:p>
          <a:p>
            <a:r>
              <a:rPr lang="en-US" sz="2400" dirty="0"/>
              <a:t>Procter &amp; Gamble (PG)</a:t>
            </a:r>
          </a:p>
          <a:p>
            <a:r>
              <a:rPr lang="en-US" sz="2400" dirty="0"/>
              <a:t>Verizon (VZ)</a:t>
            </a:r>
          </a:p>
          <a:p>
            <a:r>
              <a:rPr lang="en-US" sz="2400" dirty="0"/>
              <a:t>Walmart (WMT)</a:t>
            </a:r>
          </a:p>
        </p:txBody>
      </p:sp>
    </p:spTree>
    <p:extLst>
      <p:ext uri="{BB962C8B-B14F-4D97-AF65-F5344CB8AC3E}">
        <p14:creationId xmlns:p14="http://schemas.microsoft.com/office/powerpoint/2010/main" val="5822023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139A9-78F3-481D-8599-295CF03F1210}"/>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dirty="0">
                <a:solidFill>
                  <a:schemeClr val="bg1"/>
                </a:solidFill>
                <a:latin typeface="+mj-lt"/>
                <a:ea typeface="+mj-ea"/>
                <a:cs typeface="+mj-cs"/>
              </a:rPr>
              <a:t>Implementation</a:t>
            </a: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Playbook">
            <a:extLst>
              <a:ext uri="{FF2B5EF4-FFF2-40B4-BE49-F238E27FC236}">
                <a16:creationId xmlns:a16="http://schemas.microsoft.com/office/drawing/2014/main" id="{1727C702-E708-48E5-A55A-36A6435C91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694446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945099-D247-4888-95E9-5D70FA4C10CC}"/>
              </a:ext>
            </a:extLst>
          </p:cNvPr>
          <p:cNvSpPr>
            <a:spLocks noGrp="1"/>
          </p:cNvSpPr>
          <p:nvPr>
            <p:ph type="title"/>
          </p:nvPr>
        </p:nvSpPr>
        <p:spPr>
          <a:xfrm>
            <a:off x="863029" y="1012004"/>
            <a:ext cx="3416158" cy="4795408"/>
          </a:xfrm>
        </p:spPr>
        <p:txBody>
          <a:bodyPr>
            <a:normAutofit/>
          </a:bodyPr>
          <a:lstStyle/>
          <a:p>
            <a:r>
              <a:rPr lang="en-US">
                <a:solidFill>
                  <a:srgbClr val="FFFFFF"/>
                </a:solidFill>
              </a:rPr>
              <a:t>Generating the Input Heat Maps…</a:t>
            </a:r>
          </a:p>
        </p:txBody>
      </p:sp>
      <p:graphicFrame>
        <p:nvGraphicFramePr>
          <p:cNvPr id="5" name="Content Placeholder 2">
            <a:extLst>
              <a:ext uri="{FF2B5EF4-FFF2-40B4-BE49-F238E27FC236}">
                <a16:creationId xmlns:a16="http://schemas.microsoft.com/office/drawing/2014/main" id="{CA50EAF5-4667-46FF-8BCE-10331771EB32}"/>
              </a:ext>
            </a:extLst>
          </p:cNvPr>
          <p:cNvGraphicFramePr>
            <a:graphicFrameLocks noGrp="1"/>
          </p:cNvGraphicFramePr>
          <p:nvPr>
            <p:ph idx="1"/>
            <p:extLst>
              <p:ext uri="{D42A27DB-BD31-4B8C-83A1-F6EECF244321}">
                <p14:modId xmlns:p14="http://schemas.microsoft.com/office/powerpoint/2010/main" val="238983469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99277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410F29-8FD5-4F5D-BA31-04D0B0CCC4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2741" y="452487"/>
            <a:ext cx="11189617" cy="6099142"/>
          </a:xfrm>
          <a:prstGeom prst="rect">
            <a:avLst/>
          </a:prstGeom>
          <a:noFill/>
          <a:ln>
            <a:noFill/>
          </a:ln>
        </p:spPr>
      </p:pic>
      <p:sp>
        <p:nvSpPr>
          <p:cNvPr id="2" name="Title 1">
            <a:extLst>
              <a:ext uri="{FF2B5EF4-FFF2-40B4-BE49-F238E27FC236}">
                <a16:creationId xmlns:a16="http://schemas.microsoft.com/office/drawing/2014/main" id="{A0E7F897-82EA-46F0-AD41-D346E1039669}"/>
              </a:ext>
            </a:extLst>
          </p:cNvPr>
          <p:cNvSpPr>
            <a:spLocks noGrp="1"/>
          </p:cNvSpPr>
          <p:nvPr>
            <p:ph type="title"/>
          </p:nvPr>
        </p:nvSpPr>
        <p:spPr>
          <a:xfrm>
            <a:off x="2698377" y="5452596"/>
            <a:ext cx="10515600" cy="1325563"/>
          </a:xfrm>
        </p:spPr>
        <p:txBody>
          <a:bodyPr>
            <a:normAutofit/>
          </a:bodyPr>
          <a:lstStyle/>
          <a:p>
            <a:r>
              <a:rPr lang="en-US" sz="3200"/>
              <a:t>GAN Model for Opioid Incident Prediction Problem</a:t>
            </a:r>
            <a:endParaRPr lang="en-US" sz="3200" dirty="0"/>
          </a:p>
        </p:txBody>
      </p:sp>
    </p:spTree>
    <p:extLst>
      <p:ext uri="{BB962C8B-B14F-4D97-AF65-F5344CB8AC3E}">
        <p14:creationId xmlns:p14="http://schemas.microsoft.com/office/powerpoint/2010/main" val="334940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8164-FA03-4BDF-A0A4-D6C37238ADC6}"/>
              </a:ext>
            </a:extLst>
          </p:cNvPr>
          <p:cNvSpPr>
            <a:spLocks noGrp="1"/>
          </p:cNvSpPr>
          <p:nvPr>
            <p:ph type="title"/>
          </p:nvPr>
        </p:nvSpPr>
        <p:spPr/>
        <p:txBody>
          <a:bodyPr/>
          <a:lstStyle/>
          <a:p>
            <a:r>
              <a:rPr lang="en-US" dirty="0"/>
              <a:t>Model Structure</a:t>
            </a:r>
          </a:p>
        </p:txBody>
      </p:sp>
      <p:sp>
        <p:nvSpPr>
          <p:cNvPr id="3" name="Content Placeholder 2">
            <a:extLst>
              <a:ext uri="{FF2B5EF4-FFF2-40B4-BE49-F238E27FC236}">
                <a16:creationId xmlns:a16="http://schemas.microsoft.com/office/drawing/2014/main" id="{170D9E43-925B-4A61-A562-9BBF8106D10B}"/>
              </a:ext>
            </a:extLst>
          </p:cNvPr>
          <p:cNvSpPr>
            <a:spLocks noGrp="1"/>
          </p:cNvSpPr>
          <p:nvPr>
            <p:ph idx="1"/>
          </p:nvPr>
        </p:nvSpPr>
        <p:spPr/>
        <p:txBody>
          <a:bodyPr>
            <a:normAutofit fontScale="85000" lnSpcReduction="10000"/>
          </a:bodyPr>
          <a:lstStyle/>
          <a:p>
            <a:r>
              <a:rPr lang="en-US" b="1" dirty="0"/>
              <a:t>Generator</a:t>
            </a:r>
            <a:r>
              <a:rPr lang="en-US" dirty="0"/>
              <a:t>:</a:t>
            </a:r>
          </a:p>
          <a:p>
            <a:pPr lvl="1"/>
            <a:r>
              <a:rPr lang="en-US" sz="2000" dirty="0"/>
              <a:t>Two-Dimensional Convolutional LSTM layer with 16 units, a 3x3 filter, a 1x1 stride and </a:t>
            </a:r>
            <a:r>
              <a:rPr lang="en-US" sz="2000" i="1" dirty="0"/>
              <a:t>‘same’</a:t>
            </a:r>
            <a:r>
              <a:rPr lang="en-US" sz="2000" dirty="0"/>
              <a:t> padding.</a:t>
            </a:r>
            <a:endParaRPr lang="en-US" sz="1800" dirty="0"/>
          </a:p>
          <a:p>
            <a:pPr lvl="1"/>
            <a:r>
              <a:rPr lang="en-US" sz="2000" dirty="0"/>
              <a:t>Batch Normalization Layer</a:t>
            </a:r>
            <a:endParaRPr lang="en-US" sz="1800" dirty="0"/>
          </a:p>
          <a:p>
            <a:pPr lvl="1"/>
            <a:r>
              <a:rPr lang="en-US" sz="2000" dirty="0"/>
              <a:t>Two-Dimensional Convolutional LSTM layer with 32 units, a 3x3 filter, a 1x1 stride and </a:t>
            </a:r>
            <a:r>
              <a:rPr lang="en-US" sz="2000" i="1" dirty="0"/>
              <a:t>‘same’</a:t>
            </a:r>
            <a:r>
              <a:rPr lang="en-US" sz="2000" dirty="0"/>
              <a:t> padding.</a:t>
            </a:r>
            <a:endParaRPr lang="en-US" sz="1800" dirty="0"/>
          </a:p>
          <a:p>
            <a:pPr lvl="1"/>
            <a:r>
              <a:rPr lang="en-US" sz="2000" dirty="0"/>
              <a:t>Batch Normalization Layer</a:t>
            </a:r>
            <a:endParaRPr lang="en-US" sz="1800" dirty="0"/>
          </a:p>
          <a:p>
            <a:pPr lvl="1"/>
            <a:r>
              <a:rPr lang="en-US" sz="2000" dirty="0"/>
              <a:t>Two-Dimensional Convolutional LSTM layer with 64 units, a 3x3 filter, a 1x1 stride and </a:t>
            </a:r>
            <a:r>
              <a:rPr lang="en-US" sz="2000" i="1" dirty="0"/>
              <a:t>‘same’</a:t>
            </a:r>
            <a:r>
              <a:rPr lang="en-US" sz="2000" dirty="0"/>
              <a:t> padding.</a:t>
            </a:r>
            <a:endParaRPr lang="en-US" sz="1800" dirty="0"/>
          </a:p>
          <a:p>
            <a:pPr lvl="1"/>
            <a:r>
              <a:rPr lang="en-US" sz="2000" dirty="0"/>
              <a:t>Batch Normalization Layer</a:t>
            </a:r>
            <a:endParaRPr lang="en-US" sz="1800" dirty="0"/>
          </a:p>
          <a:p>
            <a:pPr lvl="1"/>
            <a:r>
              <a:rPr lang="en-US" sz="2000" dirty="0"/>
              <a:t>Two-Dimensional Convolutional LSTM layer with 128 units, a 3x3 filter, a 1x1 stride and </a:t>
            </a:r>
            <a:r>
              <a:rPr lang="en-US" sz="2000" i="1" dirty="0"/>
              <a:t>‘same’</a:t>
            </a:r>
            <a:r>
              <a:rPr lang="en-US" sz="2000" dirty="0"/>
              <a:t> padding.</a:t>
            </a:r>
            <a:endParaRPr lang="en-US" sz="1800" dirty="0"/>
          </a:p>
          <a:p>
            <a:pPr lvl="1"/>
            <a:r>
              <a:rPr lang="en-US" sz="2000" dirty="0"/>
              <a:t>Batch Normalization Layer</a:t>
            </a:r>
            <a:endParaRPr lang="en-US" sz="1800" dirty="0"/>
          </a:p>
          <a:p>
            <a:pPr lvl="1"/>
            <a:r>
              <a:rPr lang="en-US" sz="2000" dirty="0"/>
              <a:t>Attention Layer</a:t>
            </a:r>
            <a:endParaRPr lang="en-US" sz="1800" dirty="0"/>
          </a:p>
          <a:p>
            <a:pPr lvl="1"/>
            <a:r>
              <a:rPr lang="en-US" sz="2000" dirty="0"/>
              <a:t>Two-Dimensional Transposed Convolutional Neural Network layer with 128 units, a 3x3 filter, a 1x1 stride and </a:t>
            </a:r>
            <a:r>
              <a:rPr lang="en-US" sz="2000" i="1" dirty="0"/>
              <a:t>‘same’</a:t>
            </a:r>
            <a:r>
              <a:rPr lang="en-US" sz="2000" dirty="0"/>
              <a:t> padding.</a:t>
            </a:r>
            <a:endParaRPr lang="en-US" sz="1800" dirty="0"/>
          </a:p>
          <a:p>
            <a:pPr lvl="1"/>
            <a:r>
              <a:rPr lang="en-US" sz="2000" dirty="0"/>
              <a:t>Batch Normalization Layer</a:t>
            </a:r>
          </a:p>
          <a:p>
            <a:pPr marL="0" indent="0">
              <a:buNone/>
            </a:pPr>
            <a:r>
              <a:rPr lang="en-US" dirty="0"/>
              <a:t> </a:t>
            </a:r>
            <a:endParaRPr lang="en-US" sz="2400" dirty="0"/>
          </a:p>
          <a:p>
            <a:pPr lvl="1"/>
            <a:endParaRPr lang="en-US" dirty="0"/>
          </a:p>
        </p:txBody>
      </p:sp>
    </p:spTree>
    <p:extLst>
      <p:ext uri="{BB962C8B-B14F-4D97-AF65-F5344CB8AC3E}">
        <p14:creationId xmlns:p14="http://schemas.microsoft.com/office/powerpoint/2010/main" val="2880807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BA3D-8D4E-403B-B2EF-F08119FAF6AD}"/>
              </a:ext>
            </a:extLst>
          </p:cNvPr>
          <p:cNvSpPr>
            <a:spLocks noGrp="1"/>
          </p:cNvSpPr>
          <p:nvPr>
            <p:ph type="title"/>
          </p:nvPr>
        </p:nvSpPr>
        <p:spPr/>
        <p:txBody>
          <a:bodyPr/>
          <a:lstStyle/>
          <a:p>
            <a:r>
              <a:rPr lang="en-US" dirty="0"/>
              <a:t>Model Structure(contd.)</a:t>
            </a:r>
          </a:p>
        </p:txBody>
      </p:sp>
      <p:sp>
        <p:nvSpPr>
          <p:cNvPr id="3" name="Content Placeholder 2">
            <a:extLst>
              <a:ext uri="{FF2B5EF4-FFF2-40B4-BE49-F238E27FC236}">
                <a16:creationId xmlns:a16="http://schemas.microsoft.com/office/drawing/2014/main" id="{EE5C7748-FB3C-402B-9B02-AB0828129BA8}"/>
              </a:ext>
            </a:extLst>
          </p:cNvPr>
          <p:cNvSpPr>
            <a:spLocks noGrp="1"/>
          </p:cNvSpPr>
          <p:nvPr>
            <p:ph idx="1"/>
          </p:nvPr>
        </p:nvSpPr>
        <p:spPr/>
        <p:txBody>
          <a:bodyPr>
            <a:normAutofit fontScale="85000" lnSpcReduction="20000"/>
          </a:bodyPr>
          <a:lstStyle/>
          <a:p>
            <a:r>
              <a:rPr lang="en-US" b="1" dirty="0"/>
              <a:t>Generator(contd.)</a:t>
            </a:r>
            <a:r>
              <a:rPr lang="en-US" dirty="0"/>
              <a:t>:</a:t>
            </a:r>
          </a:p>
          <a:p>
            <a:pPr lvl="1"/>
            <a:r>
              <a:rPr lang="en-US" dirty="0"/>
              <a:t>Leaky </a:t>
            </a:r>
            <a:r>
              <a:rPr lang="en-US" dirty="0" err="1"/>
              <a:t>ReLU</a:t>
            </a:r>
            <a:r>
              <a:rPr lang="en-US" dirty="0"/>
              <a:t> Activation Layer with α = 0.2</a:t>
            </a:r>
            <a:endParaRPr lang="en-US" sz="2000" dirty="0"/>
          </a:p>
          <a:p>
            <a:pPr lvl="1"/>
            <a:r>
              <a:rPr lang="en-US" dirty="0"/>
              <a:t>Dropout with dropout rate = 0.3</a:t>
            </a:r>
            <a:endParaRPr lang="en-US" sz="2000" dirty="0"/>
          </a:p>
          <a:p>
            <a:pPr lvl="1"/>
            <a:r>
              <a:rPr lang="en-US" dirty="0"/>
              <a:t>Two-Dimensional Transposed Convolutional Neural Network layer with 64 units, a 3x3 filter, a 1x1 stride and </a:t>
            </a:r>
            <a:r>
              <a:rPr lang="en-US" i="1" dirty="0"/>
              <a:t>‘same’</a:t>
            </a:r>
            <a:r>
              <a:rPr lang="en-US" dirty="0"/>
              <a:t> padding.</a:t>
            </a:r>
            <a:endParaRPr lang="en-US" sz="2000" dirty="0"/>
          </a:p>
          <a:p>
            <a:pPr lvl="1"/>
            <a:r>
              <a:rPr lang="en-US" dirty="0"/>
              <a:t>Batch Normalization Layer</a:t>
            </a:r>
            <a:endParaRPr lang="en-US" sz="2000" dirty="0"/>
          </a:p>
          <a:p>
            <a:pPr lvl="1"/>
            <a:r>
              <a:rPr lang="en-US" dirty="0"/>
              <a:t>Leaky </a:t>
            </a:r>
            <a:r>
              <a:rPr lang="en-US" dirty="0" err="1"/>
              <a:t>ReLU</a:t>
            </a:r>
            <a:r>
              <a:rPr lang="en-US" dirty="0"/>
              <a:t> Activation Layer with α = 0.2</a:t>
            </a:r>
            <a:endParaRPr lang="en-US" sz="2000" dirty="0"/>
          </a:p>
          <a:p>
            <a:pPr lvl="1"/>
            <a:r>
              <a:rPr lang="en-US" dirty="0"/>
              <a:t>Dropout with dropout rate = 0.3</a:t>
            </a:r>
            <a:endParaRPr lang="en-US" sz="2000" dirty="0"/>
          </a:p>
          <a:p>
            <a:pPr lvl="1"/>
            <a:r>
              <a:rPr lang="en-US" dirty="0"/>
              <a:t>Two-Dimensional Transposed Convolutional Neural Network layer with 32 units, a 3x3 filter, a 1x1 stride and </a:t>
            </a:r>
            <a:r>
              <a:rPr lang="en-US" i="1" dirty="0"/>
              <a:t>‘same’</a:t>
            </a:r>
            <a:r>
              <a:rPr lang="en-US" dirty="0"/>
              <a:t> padding.</a:t>
            </a:r>
            <a:endParaRPr lang="en-US" sz="2000" dirty="0"/>
          </a:p>
          <a:p>
            <a:pPr lvl="1"/>
            <a:r>
              <a:rPr lang="en-US" dirty="0"/>
              <a:t>Batch Normalization Layer</a:t>
            </a:r>
            <a:endParaRPr lang="en-US" sz="2000" dirty="0"/>
          </a:p>
          <a:p>
            <a:pPr lvl="1"/>
            <a:r>
              <a:rPr lang="en-US" dirty="0"/>
              <a:t>Leaky </a:t>
            </a:r>
            <a:r>
              <a:rPr lang="en-US" dirty="0" err="1"/>
              <a:t>ReLU</a:t>
            </a:r>
            <a:r>
              <a:rPr lang="en-US" dirty="0"/>
              <a:t> Activation Layer with α = 0.2</a:t>
            </a:r>
            <a:endParaRPr lang="en-US" sz="2000" dirty="0"/>
          </a:p>
          <a:p>
            <a:pPr lvl="1"/>
            <a:r>
              <a:rPr lang="en-US" dirty="0"/>
              <a:t>Dropout with dropout rate = 0.3</a:t>
            </a:r>
            <a:endParaRPr lang="en-US" sz="2000" dirty="0"/>
          </a:p>
          <a:p>
            <a:pPr lvl="1"/>
            <a:r>
              <a:rPr lang="en-US" dirty="0"/>
              <a:t>Two-Dimensional Transposed Convolutional Neural Network layer with 16 units, a 3x3 filter, a 1x1 stride and </a:t>
            </a:r>
            <a:r>
              <a:rPr lang="en-US" i="1" dirty="0"/>
              <a:t>‘same’</a:t>
            </a:r>
            <a:r>
              <a:rPr lang="en-US" dirty="0"/>
              <a:t> padding.</a:t>
            </a:r>
            <a:endParaRPr lang="en-US" sz="2000" dirty="0"/>
          </a:p>
        </p:txBody>
      </p:sp>
    </p:spTree>
    <p:extLst>
      <p:ext uri="{BB962C8B-B14F-4D97-AF65-F5344CB8AC3E}">
        <p14:creationId xmlns:p14="http://schemas.microsoft.com/office/powerpoint/2010/main" val="2606717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E26A-D781-4081-9F1D-3880D8D84127}"/>
              </a:ext>
            </a:extLst>
          </p:cNvPr>
          <p:cNvSpPr>
            <a:spLocks noGrp="1"/>
          </p:cNvSpPr>
          <p:nvPr>
            <p:ph type="title"/>
          </p:nvPr>
        </p:nvSpPr>
        <p:spPr/>
        <p:txBody>
          <a:bodyPr/>
          <a:lstStyle/>
          <a:p>
            <a:r>
              <a:rPr lang="en-US" dirty="0"/>
              <a:t>Model Structure(contd.)</a:t>
            </a:r>
          </a:p>
        </p:txBody>
      </p:sp>
      <p:sp>
        <p:nvSpPr>
          <p:cNvPr id="3" name="Content Placeholder 2">
            <a:extLst>
              <a:ext uri="{FF2B5EF4-FFF2-40B4-BE49-F238E27FC236}">
                <a16:creationId xmlns:a16="http://schemas.microsoft.com/office/drawing/2014/main" id="{5E2553AC-778B-471E-88FC-CCADDEAF74BD}"/>
              </a:ext>
            </a:extLst>
          </p:cNvPr>
          <p:cNvSpPr>
            <a:spLocks noGrp="1"/>
          </p:cNvSpPr>
          <p:nvPr>
            <p:ph idx="1"/>
          </p:nvPr>
        </p:nvSpPr>
        <p:spPr/>
        <p:txBody>
          <a:bodyPr>
            <a:normAutofit fontScale="62500" lnSpcReduction="20000"/>
          </a:bodyPr>
          <a:lstStyle/>
          <a:p>
            <a:r>
              <a:rPr lang="en-US" b="1" dirty="0"/>
              <a:t>Discriminator</a:t>
            </a:r>
            <a:r>
              <a:rPr lang="en-US" dirty="0"/>
              <a:t>:</a:t>
            </a:r>
          </a:p>
          <a:p>
            <a:pPr lvl="1"/>
            <a:r>
              <a:rPr lang="en-US" dirty="0"/>
              <a:t>Two-Dimensional Convolutional Neural Network layer with 16 units, a 3x3 filter, a 1x1 stride and </a:t>
            </a:r>
            <a:r>
              <a:rPr lang="en-US" i="1" dirty="0"/>
              <a:t>‘same’</a:t>
            </a:r>
            <a:r>
              <a:rPr lang="en-US" dirty="0"/>
              <a:t> padding.</a:t>
            </a:r>
            <a:endParaRPr lang="en-US" sz="2000" dirty="0"/>
          </a:p>
          <a:p>
            <a:pPr lvl="1"/>
            <a:r>
              <a:rPr lang="en-US" dirty="0"/>
              <a:t>Batch Normalization Layer</a:t>
            </a:r>
            <a:endParaRPr lang="en-US" sz="2000" dirty="0"/>
          </a:p>
          <a:p>
            <a:pPr lvl="1"/>
            <a:r>
              <a:rPr lang="en-US" dirty="0"/>
              <a:t>Leaky </a:t>
            </a:r>
            <a:r>
              <a:rPr lang="en-US" dirty="0" err="1"/>
              <a:t>ReLU</a:t>
            </a:r>
            <a:r>
              <a:rPr lang="en-US" dirty="0"/>
              <a:t> Activation Layer with α = 0.2</a:t>
            </a:r>
            <a:endParaRPr lang="en-US" sz="2000" dirty="0"/>
          </a:p>
          <a:p>
            <a:pPr lvl="1"/>
            <a:r>
              <a:rPr lang="en-US" dirty="0"/>
              <a:t>Dropout with dropout rate = 0.25</a:t>
            </a:r>
            <a:endParaRPr lang="en-US" sz="2000" dirty="0"/>
          </a:p>
          <a:p>
            <a:pPr lvl="1"/>
            <a:r>
              <a:rPr lang="en-US" dirty="0"/>
              <a:t>Two-Dimensional Convolutional Neural Network layer with 16 units, a 3x3 filter, a 1x1 stride and </a:t>
            </a:r>
            <a:r>
              <a:rPr lang="en-US" i="1" dirty="0"/>
              <a:t>‘same’</a:t>
            </a:r>
            <a:r>
              <a:rPr lang="en-US" dirty="0"/>
              <a:t> padding.</a:t>
            </a:r>
            <a:endParaRPr lang="en-US" sz="2000" dirty="0"/>
          </a:p>
          <a:p>
            <a:pPr lvl="1"/>
            <a:r>
              <a:rPr lang="en-US" dirty="0"/>
              <a:t>Batch Normalization Layer</a:t>
            </a:r>
            <a:endParaRPr lang="en-US" sz="2000" dirty="0"/>
          </a:p>
          <a:p>
            <a:pPr lvl="1"/>
            <a:r>
              <a:rPr lang="en-US" dirty="0"/>
              <a:t>Leaky </a:t>
            </a:r>
            <a:r>
              <a:rPr lang="en-US" dirty="0" err="1"/>
              <a:t>ReLU</a:t>
            </a:r>
            <a:r>
              <a:rPr lang="en-US" dirty="0"/>
              <a:t> Activation Layer with α = 0.2</a:t>
            </a:r>
            <a:endParaRPr lang="en-US" sz="2000" dirty="0"/>
          </a:p>
          <a:p>
            <a:pPr lvl="1"/>
            <a:r>
              <a:rPr lang="en-US" dirty="0"/>
              <a:t>Dropout with dropout rate = 0.25</a:t>
            </a:r>
            <a:endParaRPr lang="en-US" sz="2000" dirty="0"/>
          </a:p>
          <a:p>
            <a:pPr lvl="1"/>
            <a:r>
              <a:rPr lang="en-US" dirty="0"/>
              <a:t>Two-Dimensional Convolutional Neural Network layer with 16 units, a 3x3 filter, a 1x1 stride and </a:t>
            </a:r>
            <a:r>
              <a:rPr lang="en-US" i="1" dirty="0"/>
              <a:t>‘same’</a:t>
            </a:r>
            <a:r>
              <a:rPr lang="en-US" dirty="0"/>
              <a:t> padding.</a:t>
            </a:r>
            <a:endParaRPr lang="en-US" sz="2000" dirty="0"/>
          </a:p>
          <a:p>
            <a:pPr lvl="1"/>
            <a:r>
              <a:rPr lang="en-US" dirty="0"/>
              <a:t>Batch Normalization Layer</a:t>
            </a:r>
            <a:endParaRPr lang="en-US" sz="2000" dirty="0"/>
          </a:p>
          <a:p>
            <a:pPr lvl="1"/>
            <a:r>
              <a:rPr lang="en-US" dirty="0"/>
              <a:t>Leaky </a:t>
            </a:r>
            <a:r>
              <a:rPr lang="en-US" dirty="0" err="1"/>
              <a:t>ReLU</a:t>
            </a:r>
            <a:r>
              <a:rPr lang="en-US" dirty="0"/>
              <a:t> Activation Layer with α = 0.2</a:t>
            </a:r>
            <a:endParaRPr lang="en-US" sz="2000" dirty="0"/>
          </a:p>
          <a:p>
            <a:pPr lvl="1"/>
            <a:r>
              <a:rPr lang="en-US" dirty="0"/>
              <a:t>Dropout with dropout rate = 0.25</a:t>
            </a:r>
            <a:endParaRPr lang="en-US" sz="2000" dirty="0"/>
          </a:p>
          <a:p>
            <a:pPr lvl="1"/>
            <a:r>
              <a:rPr lang="en-US" dirty="0"/>
              <a:t>Two-Dimensional Convolutional Neural Network layer with 16 units, a 3x3 filter, a 1x1 stride and </a:t>
            </a:r>
            <a:r>
              <a:rPr lang="en-US" i="1" dirty="0"/>
              <a:t>‘same’</a:t>
            </a:r>
            <a:r>
              <a:rPr lang="en-US" dirty="0"/>
              <a:t> padding.</a:t>
            </a:r>
            <a:endParaRPr lang="en-US" sz="2000" dirty="0"/>
          </a:p>
          <a:p>
            <a:pPr lvl="1"/>
            <a:r>
              <a:rPr lang="en-US" dirty="0"/>
              <a:t>Batch Normalization Layer</a:t>
            </a:r>
            <a:endParaRPr lang="en-US" sz="2000" dirty="0"/>
          </a:p>
          <a:p>
            <a:pPr lvl="1"/>
            <a:r>
              <a:rPr lang="en-US" dirty="0"/>
              <a:t>Leaky </a:t>
            </a:r>
            <a:r>
              <a:rPr lang="en-US" dirty="0" err="1"/>
              <a:t>ReLU</a:t>
            </a:r>
            <a:r>
              <a:rPr lang="en-US" dirty="0"/>
              <a:t> Activation Layer with α = 0.2</a:t>
            </a:r>
            <a:endParaRPr lang="en-US" sz="2000" dirty="0"/>
          </a:p>
          <a:p>
            <a:pPr lvl="1"/>
            <a:r>
              <a:rPr lang="en-US" dirty="0"/>
              <a:t>Dropout with dropout rate = 0.25</a:t>
            </a:r>
            <a:endParaRPr lang="en-US" sz="2000" dirty="0"/>
          </a:p>
          <a:p>
            <a:pPr lvl="1"/>
            <a:r>
              <a:rPr lang="en-US" dirty="0"/>
              <a:t>Flatter Layer</a:t>
            </a:r>
            <a:endParaRPr lang="en-US" sz="2000" dirty="0"/>
          </a:p>
          <a:p>
            <a:pPr lvl="1"/>
            <a:r>
              <a:rPr lang="en-US" dirty="0"/>
              <a:t>Dense</a:t>
            </a:r>
            <a:endParaRPr lang="en-US" sz="2000" dirty="0"/>
          </a:p>
        </p:txBody>
      </p:sp>
    </p:spTree>
    <p:extLst>
      <p:ext uri="{BB962C8B-B14F-4D97-AF65-F5344CB8AC3E}">
        <p14:creationId xmlns:p14="http://schemas.microsoft.com/office/powerpoint/2010/main" val="42204436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E309-7AD2-43C5-8D45-07D624F0D720}"/>
              </a:ext>
            </a:extLst>
          </p:cNvPr>
          <p:cNvSpPr>
            <a:spLocks noGrp="1"/>
          </p:cNvSpPr>
          <p:nvPr>
            <p:ph type="title"/>
          </p:nvPr>
        </p:nvSpPr>
        <p:spPr>
          <a:xfrm>
            <a:off x="4965430" y="629268"/>
            <a:ext cx="6586491" cy="1286160"/>
          </a:xfrm>
        </p:spPr>
        <p:txBody>
          <a:bodyPr anchor="b">
            <a:normAutofit/>
          </a:bodyPr>
          <a:lstStyle/>
          <a:p>
            <a:r>
              <a:rPr lang="en-US" dirty="0"/>
              <a:t>Loss Function</a:t>
            </a:r>
          </a:p>
        </p:txBody>
      </p:sp>
      <p:pic>
        <p:nvPicPr>
          <p:cNvPr id="5" name="Picture 4">
            <a:extLst>
              <a:ext uri="{FF2B5EF4-FFF2-40B4-BE49-F238E27FC236}">
                <a16:creationId xmlns:a16="http://schemas.microsoft.com/office/drawing/2014/main" id="{928FB2D6-7EC2-45F2-9931-08EF390CE810}"/>
              </a:ext>
            </a:extLst>
          </p:cNvPr>
          <p:cNvPicPr>
            <a:picLocks noChangeAspect="1"/>
          </p:cNvPicPr>
          <p:nvPr/>
        </p:nvPicPr>
        <p:blipFill rotWithShape="1">
          <a:blip r:embed="rId2"/>
          <a:srcRect l="24292" r="3092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5290EB-0B65-44C5-B57A-85C3CC83CFB1}"/>
                  </a:ext>
                </a:extLst>
              </p:cNvPr>
              <p:cNvSpPr>
                <a:spLocks noGrp="1"/>
              </p:cNvSpPr>
              <p:nvPr>
                <p:ph idx="1"/>
              </p:nvPr>
            </p:nvSpPr>
            <p:spPr>
              <a:xfrm>
                <a:off x="4965431" y="2438400"/>
                <a:ext cx="6586489" cy="3785419"/>
              </a:xfrm>
            </p:spPr>
            <p:txBody>
              <a:bodyPr>
                <a:normAutofit/>
              </a:bodyPr>
              <a:lstStyle/>
              <a:p>
                <a:r>
                  <a:rPr lang="en-US" sz="2000"/>
                  <a:t>Combination of Wasserstein Loss and MSE.</a:t>
                </a:r>
              </a:p>
              <a:p>
                <a:r>
                  <a:rPr lang="en-US" sz="2000"/>
                  <a:t>The Wasserstein loss calculates the distance between the two probability distributions but not how far apart the predicted values are. Hence MSE is also incorporated in the loss.</a:t>
                </a:r>
              </a:p>
              <a:p>
                <a:r>
                  <a:rPr lang="en-US" sz="2000"/>
                  <a:t>This is the formula of the loss function used:</a:t>
                </a:r>
              </a:p>
              <a:p>
                <a:pPr marL="0" indent="0">
                  <a:buNone/>
                </a:pPr>
                <a14:m>
                  <m:oMathPara xmlns:m="http://schemas.openxmlformats.org/officeDocument/2006/math">
                    <m:oMathParaPr>
                      <m:jc m:val="centerGroup"/>
                    </m:oMathParaPr>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𝐿</m:t>
                          </m:r>
                        </m:e>
                        <m:sub>
                          <m:r>
                            <a:rPr lang="en-US" sz="2000" b="0" i="1">
                              <a:latin typeface="Cambria Math" panose="02040503050406030204" pitchFamily="18" charset="0"/>
                            </a:rPr>
                            <m:t>𝐺𝐴𝑁</m:t>
                          </m:r>
                        </m:sub>
                      </m:sSub>
                      <m:r>
                        <a:rPr lang="en-US" sz="2000" b="0" i="1">
                          <a:latin typeface="Cambria Math" panose="02040503050406030204" pitchFamily="18" charset="0"/>
                        </a:rPr>
                        <m:t>=0.6∗</m:t>
                      </m:r>
                      <m:sSub>
                        <m:sSubPr>
                          <m:ctrlPr>
                            <a:rPr lang="en-US" sz="2000" b="0" i="1">
                              <a:latin typeface="Cambria Math" panose="02040503050406030204" pitchFamily="18" charset="0"/>
                            </a:rPr>
                          </m:ctrlPr>
                        </m:sSubPr>
                        <m:e>
                          <m:r>
                            <a:rPr lang="en-US" sz="2000" b="0" i="1">
                              <a:latin typeface="Cambria Math" panose="02040503050406030204" pitchFamily="18" charset="0"/>
                            </a:rPr>
                            <m:t>𝐿</m:t>
                          </m:r>
                        </m:e>
                        <m:sub>
                          <m:r>
                            <a:rPr lang="en-US" sz="2000" b="0" i="1">
                              <a:latin typeface="Cambria Math" panose="02040503050406030204" pitchFamily="18" charset="0"/>
                            </a:rPr>
                            <m:t>𝑊𝑎𝑠𝑠𝑒𝑟𝑠𝑡𝑒𝑖𝑛</m:t>
                          </m:r>
                        </m:sub>
                      </m:sSub>
                      <m:r>
                        <a:rPr lang="en-US" sz="2000" b="0" i="1">
                          <a:latin typeface="Cambria Math" panose="02040503050406030204" pitchFamily="18" charset="0"/>
                        </a:rPr>
                        <m:t>+0.4∗</m:t>
                      </m:r>
                      <m:sSub>
                        <m:sSubPr>
                          <m:ctrlPr>
                            <a:rPr lang="en-US" sz="2000" b="0" i="1">
                              <a:latin typeface="Cambria Math" panose="02040503050406030204" pitchFamily="18" charset="0"/>
                            </a:rPr>
                          </m:ctrlPr>
                        </m:sSubPr>
                        <m:e>
                          <m:r>
                            <a:rPr lang="en-US" sz="2000" b="0" i="1">
                              <a:latin typeface="Cambria Math" panose="02040503050406030204" pitchFamily="18" charset="0"/>
                            </a:rPr>
                            <m:t>𝐿</m:t>
                          </m:r>
                        </m:e>
                        <m:sub>
                          <m:r>
                            <a:rPr lang="en-US" sz="2000" b="0" i="1">
                              <a:latin typeface="Cambria Math" panose="02040503050406030204" pitchFamily="18" charset="0"/>
                            </a:rPr>
                            <m:t>𝑀𝑆𝐸</m:t>
                          </m:r>
                        </m:sub>
                      </m:sSub>
                    </m:oMath>
                  </m:oMathPara>
                </a14:m>
                <a:endParaRPr lang="en-US" sz="2000"/>
              </a:p>
            </p:txBody>
          </p:sp>
        </mc:Choice>
        <mc:Fallback xmlns="">
          <p:sp>
            <p:nvSpPr>
              <p:cNvPr id="3" name="Content Placeholder 2">
                <a:extLst>
                  <a:ext uri="{FF2B5EF4-FFF2-40B4-BE49-F238E27FC236}">
                    <a16:creationId xmlns:a16="http://schemas.microsoft.com/office/drawing/2014/main" id="{0E5290EB-0B65-44C5-B57A-85C3CC83CFB1}"/>
                  </a:ext>
                </a:extLst>
              </p:cNvPr>
              <p:cNvSpPr>
                <a:spLocks noGrp="1" noRot="1" noChangeAspect="1" noMove="1" noResize="1" noEditPoints="1" noAdjustHandles="1" noChangeArrowheads="1" noChangeShapeType="1" noTextEdit="1"/>
              </p:cNvSpPr>
              <p:nvPr>
                <p:ph idx="1"/>
              </p:nvPr>
            </p:nvSpPr>
            <p:spPr>
              <a:xfrm>
                <a:off x="4965431" y="2438400"/>
                <a:ext cx="6586489" cy="3785419"/>
              </a:xfrm>
              <a:blipFill>
                <a:blip r:embed="rId3"/>
                <a:stretch>
                  <a:fillRect l="-833" t="-1610" r="-926"/>
                </a:stretch>
              </a:blipFill>
            </p:spPr>
            <p:txBody>
              <a:bodyPr/>
              <a:lstStyle/>
              <a:p>
                <a:r>
                  <a:rPr lang="en-US">
                    <a:noFill/>
                  </a:rPr>
                  <a:t> </a:t>
                </a:r>
              </a:p>
            </p:txBody>
          </p:sp>
        </mc:Fallback>
      </mc:AlternateContent>
    </p:spTree>
    <p:extLst>
      <p:ext uri="{BB962C8B-B14F-4D97-AF65-F5344CB8AC3E}">
        <p14:creationId xmlns:p14="http://schemas.microsoft.com/office/powerpoint/2010/main" val="13782507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3EE5-5F0E-4603-B8BD-8CF2FCB132A4}"/>
              </a:ext>
            </a:extLst>
          </p:cNvPr>
          <p:cNvSpPr>
            <a:spLocks noGrp="1"/>
          </p:cNvSpPr>
          <p:nvPr>
            <p:ph type="title"/>
          </p:nvPr>
        </p:nvSpPr>
        <p:spPr/>
        <p:txBody>
          <a:bodyPr/>
          <a:lstStyle/>
          <a:p>
            <a:r>
              <a:rPr lang="en-US" dirty="0"/>
              <a:t>Comparison Models</a:t>
            </a:r>
          </a:p>
        </p:txBody>
      </p:sp>
      <p:sp>
        <p:nvSpPr>
          <p:cNvPr id="3" name="Content Placeholder 2">
            <a:extLst>
              <a:ext uri="{FF2B5EF4-FFF2-40B4-BE49-F238E27FC236}">
                <a16:creationId xmlns:a16="http://schemas.microsoft.com/office/drawing/2014/main" id="{5743D848-C783-4570-A3AA-BB36C7347381}"/>
              </a:ext>
            </a:extLst>
          </p:cNvPr>
          <p:cNvSpPr>
            <a:spLocks noGrp="1"/>
          </p:cNvSpPr>
          <p:nvPr>
            <p:ph idx="1"/>
          </p:nvPr>
        </p:nvSpPr>
        <p:spPr/>
        <p:txBody>
          <a:bodyPr>
            <a:normAutofit/>
          </a:bodyPr>
          <a:lstStyle/>
          <a:p>
            <a:pPr lvl="0"/>
            <a:r>
              <a:rPr lang="en-US" dirty="0"/>
              <a:t>Convolutional LSTMs (</a:t>
            </a:r>
            <a:r>
              <a:rPr lang="en-US" dirty="0" err="1"/>
              <a:t>ConvLSTMs</a:t>
            </a:r>
            <a:r>
              <a:rPr lang="en-US" dirty="0"/>
              <a:t>): </a:t>
            </a:r>
          </a:p>
          <a:p>
            <a:pPr lvl="1"/>
            <a:r>
              <a:rPr lang="en-US" dirty="0"/>
              <a:t>A classic five-layer </a:t>
            </a:r>
            <a:r>
              <a:rPr lang="en-US" dirty="0" err="1"/>
              <a:t>ConvLSTM</a:t>
            </a:r>
            <a:r>
              <a:rPr lang="en-US" dirty="0"/>
              <a:t> model with Global Average Pooling as the last layer.</a:t>
            </a:r>
          </a:p>
          <a:p>
            <a:pPr lvl="0"/>
            <a:r>
              <a:rPr lang="en-US" dirty="0"/>
              <a:t>Time-Distributed version of Convolution Encoder-Decoder Framework built upon the </a:t>
            </a:r>
            <a:r>
              <a:rPr lang="en-US" dirty="0" err="1"/>
              <a:t>UNet</a:t>
            </a:r>
            <a:r>
              <a:rPr lang="en-US" dirty="0"/>
              <a:t>++ model (Zhou et al. 2018) (TD Conv-Env-Dec):</a:t>
            </a:r>
          </a:p>
          <a:p>
            <a:pPr lvl="1"/>
            <a:r>
              <a:rPr lang="en-US" dirty="0"/>
              <a:t>A classic Encoder-Decoder framework which takes the time distributed heat maps as input and produces future heat maps as output.</a:t>
            </a:r>
          </a:p>
        </p:txBody>
      </p:sp>
    </p:spTree>
    <p:extLst>
      <p:ext uri="{BB962C8B-B14F-4D97-AF65-F5344CB8AC3E}">
        <p14:creationId xmlns:p14="http://schemas.microsoft.com/office/powerpoint/2010/main" val="32434918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E59-A9D9-4627-8B70-CAD602695983}"/>
              </a:ext>
            </a:extLst>
          </p:cNvPr>
          <p:cNvSpPr>
            <a:spLocks noGrp="1"/>
          </p:cNvSpPr>
          <p:nvPr>
            <p:ph type="title"/>
          </p:nvPr>
        </p:nvSpPr>
        <p:spPr/>
        <p:txBody>
          <a:bodyPr/>
          <a:lstStyle/>
          <a:p>
            <a:r>
              <a:rPr lang="en-US" dirty="0"/>
              <a:t>Comparison Models (contd.)</a:t>
            </a:r>
          </a:p>
        </p:txBody>
      </p:sp>
      <p:sp>
        <p:nvSpPr>
          <p:cNvPr id="3" name="Content Placeholder 2">
            <a:extLst>
              <a:ext uri="{FF2B5EF4-FFF2-40B4-BE49-F238E27FC236}">
                <a16:creationId xmlns:a16="http://schemas.microsoft.com/office/drawing/2014/main" id="{7B6DE7FB-E3D8-4F62-A629-083285CA4165}"/>
              </a:ext>
            </a:extLst>
          </p:cNvPr>
          <p:cNvSpPr>
            <a:spLocks noGrp="1"/>
          </p:cNvSpPr>
          <p:nvPr>
            <p:ph idx="1"/>
          </p:nvPr>
        </p:nvSpPr>
        <p:spPr/>
        <p:txBody>
          <a:bodyPr>
            <a:normAutofit/>
          </a:bodyPr>
          <a:lstStyle/>
          <a:p>
            <a:pPr lvl="0"/>
            <a:r>
              <a:rPr lang="en-US" dirty="0"/>
              <a:t>Attention-based </a:t>
            </a:r>
            <a:r>
              <a:rPr lang="en-US" dirty="0" err="1"/>
              <a:t>ConvLSTMs</a:t>
            </a:r>
            <a:r>
              <a:rPr lang="en-US" dirty="0"/>
              <a:t> (</a:t>
            </a:r>
            <a:r>
              <a:rPr lang="en-US" dirty="0" err="1"/>
              <a:t>Att-ConvLSTMs</a:t>
            </a:r>
            <a:r>
              <a:rPr lang="en-US" dirty="0"/>
              <a:t>) (A variant of the model present by (</a:t>
            </a:r>
            <a:r>
              <a:rPr lang="en-US" dirty="0" err="1"/>
              <a:t>Byoen</a:t>
            </a:r>
            <a:r>
              <a:rPr lang="en-US" dirty="0"/>
              <a:t> et al. 2018)):</a:t>
            </a:r>
          </a:p>
          <a:p>
            <a:pPr lvl="1"/>
            <a:r>
              <a:rPr lang="en-US" dirty="0"/>
              <a:t>Two-Dimensional Convolution LSTM Layer with 64 units, a 3x3 filter, a 1x1 stride and </a:t>
            </a:r>
            <a:r>
              <a:rPr lang="en-US" i="1" dirty="0"/>
              <a:t>‘same’</a:t>
            </a:r>
            <a:r>
              <a:rPr lang="en-US" dirty="0"/>
              <a:t> padding.</a:t>
            </a:r>
          </a:p>
          <a:p>
            <a:pPr lvl="1"/>
            <a:r>
              <a:rPr lang="en-US" dirty="0"/>
              <a:t>Max Pooling with a 2×2 filter</a:t>
            </a:r>
          </a:p>
          <a:p>
            <a:pPr lvl="1"/>
            <a:r>
              <a:rPr lang="en-US" dirty="0"/>
              <a:t>Two-Dimensional Convolution LSTM Layer with 128 units, a 3x3 filter, a 1x1 stride and </a:t>
            </a:r>
            <a:r>
              <a:rPr lang="en-US" i="1" dirty="0"/>
              <a:t>‘same’</a:t>
            </a:r>
            <a:r>
              <a:rPr lang="en-US" dirty="0"/>
              <a:t> padding.</a:t>
            </a:r>
          </a:p>
          <a:p>
            <a:pPr lvl="1"/>
            <a:r>
              <a:rPr lang="en-US" dirty="0"/>
              <a:t>Max Pooling with a 2×2 filter</a:t>
            </a:r>
          </a:p>
          <a:p>
            <a:pPr lvl="1"/>
            <a:r>
              <a:rPr lang="en-US" dirty="0"/>
              <a:t>Two-Dimensional Convolution LSTM Layer with 256 units, a 3x3 filter, a 1x1 stride and </a:t>
            </a:r>
            <a:r>
              <a:rPr lang="en-US" i="1" dirty="0"/>
              <a:t>‘same’</a:t>
            </a:r>
            <a:r>
              <a:rPr lang="en-US" dirty="0"/>
              <a:t> padding.</a:t>
            </a:r>
          </a:p>
          <a:p>
            <a:pPr lvl="1"/>
            <a:endParaRPr lang="en-US" dirty="0"/>
          </a:p>
          <a:p>
            <a:endParaRPr lang="en-US" dirty="0"/>
          </a:p>
        </p:txBody>
      </p:sp>
    </p:spTree>
    <p:extLst>
      <p:ext uri="{BB962C8B-B14F-4D97-AF65-F5344CB8AC3E}">
        <p14:creationId xmlns:p14="http://schemas.microsoft.com/office/powerpoint/2010/main" val="2048090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0CCDD-C914-44FA-A576-52AC796CB64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Results</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EFCE38-9F35-4A0D-925C-86D7BA703076}"/>
              </a:ext>
            </a:extLst>
          </p:cNvPr>
          <p:cNvSpPr>
            <a:spLocks noGrp="1"/>
          </p:cNvSpPr>
          <p:nvPr>
            <p:ph idx="1"/>
          </p:nvPr>
        </p:nvSpPr>
        <p:spPr>
          <a:xfrm>
            <a:off x="4976031" y="963877"/>
            <a:ext cx="6377769" cy="4930246"/>
          </a:xfrm>
        </p:spPr>
        <p:txBody>
          <a:bodyPr anchor="ctr">
            <a:normAutofit/>
          </a:bodyPr>
          <a:lstStyle/>
          <a:p>
            <a:r>
              <a:rPr lang="en-US" sz="2400" dirty="0"/>
              <a:t>Tables 7 to 8 shows the results of the proposed model versus the existing models.</a:t>
            </a:r>
          </a:p>
          <a:p>
            <a:r>
              <a:rPr lang="en-US" sz="2400" dirty="0"/>
              <a:t>Outputs for Cincinnati and Connecticut Datasets follows the tables.</a:t>
            </a:r>
          </a:p>
        </p:txBody>
      </p:sp>
    </p:spTree>
    <p:extLst>
      <p:ext uri="{BB962C8B-B14F-4D97-AF65-F5344CB8AC3E}">
        <p14:creationId xmlns:p14="http://schemas.microsoft.com/office/powerpoint/2010/main" val="3479668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7CEDA-D1AE-4665-8818-9703C8E148A5}"/>
              </a:ext>
            </a:extLst>
          </p:cNvPr>
          <p:cNvSpPr>
            <a:spLocks noGrp="1"/>
          </p:cNvSpPr>
          <p:nvPr>
            <p:ph type="title"/>
          </p:nvPr>
        </p:nvSpPr>
        <p:spPr>
          <a:xfrm>
            <a:off x="838200" y="963877"/>
            <a:ext cx="3494362" cy="4930246"/>
          </a:xfrm>
        </p:spPr>
        <p:txBody>
          <a:bodyPr>
            <a:normAutofit/>
          </a:bodyPr>
          <a:lstStyle/>
          <a:p>
            <a:pPr algn="r"/>
            <a:r>
              <a:rPr lang="en-US" sz="4100">
                <a:solidFill>
                  <a:schemeClr val="accent1"/>
                </a:solidFill>
              </a:rPr>
              <a:t>Features provided by FirstRateData…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EDFD67-4EEE-4612-9E31-024759ECEFCA}"/>
              </a:ext>
            </a:extLst>
          </p:cNvPr>
          <p:cNvSpPr>
            <a:spLocks noGrp="1"/>
          </p:cNvSpPr>
          <p:nvPr>
            <p:ph idx="1"/>
          </p:nvPr>
        </p:nvSpPr>
        <p:spPr>
          <a:xfrm>
            <a:off x="4976031" y="963877"/>
            <a:ext cx="6377769" cy="4930246"/>
          </a:xfrm>
        </p:spPr>
        <p:txBody>
          <a:bodyPr anchor="ctr">
            <a:normAutofit/>
          </a:bodyPr>
          <a:lstStyle/>
          <a:p>
            <a:pPr lvl="0"/>
            <a:r>
              <a:rPr lang="en-US" sz="2400" b="1"/>
              <a:t>Open</a:t>
            </a:r>
            <a:r>
              <a:rPr lang="en-US" sz="2400"/>
              <a:t>: the opening stock price of the minute</a:t>
            </a:r>
          </a:p>
          <a:p>
            <a:pPr lvl="0"/>
            <a:r>
              <a:rPr lang="en-US" sz="2400" b="1"/>
              <a:t>Close</a:t>
            </a:r>
            <a:r>
              <a:rPr lang="en-US" sz="2400"/>
              <a:t>: the closing stock price of the minute</a:t>
            </a:r>
          </a:p>
          <a:p>
            <a:pPr lvl="0"/>
            <a:r>
              <a:rPr lang="en-US" sz="2400" b="1"/>
              <a:t>High</a:t>
            </a:r>
            <a:r>
              <a:rPr lang="en-US" sz="2400"/>
              <a:t>: the highest stock price of the minute</a:t>
            </a:r>
          </a:p>
          <a:p>
            <a:pPr lvl="0"/>
            <a:r>
              <a:rPr lang="en-US" sz="2400" b="1"/>
              <a:t>Low</a:t>
            </a:r>
            <a:r>
              <a:rPr lang="en-US" sz="2400"/>
              <a:t>: the lowest stock price of the minute</a:t>
            </a:r>
          </a:p>
          <a:p>
            <a:pPr lvl="0"/>
            <a:r>
              <a:rPr lang="en-US" sz="2400" b="1"/>
              <a:t>Volume</a:t>
            </a:r>
            <a:r>
              <a:rPr lang="en-US" sz="2400"/>
              <a:t>: the number of shares traded in the minute</a:t>
            </a:r>
          </a:p>
          <a:p>
            <a:pPr lvl="0"/>
            <a:r>
              <a:rPr lang="en-US" sz="2400" b="1"/>
              <a:t>Number of trades</a:t>
            </a:r>
            <a:r>
              <a:rPr lang="en-US" sz="2400"/>
              <a:t>: the number of trades occurred in the minute. One trade can have more than one share traded in it.</a:t>
            </a:r>
          </a:p>
          <a:p>
            <a:r>
              <a:rPr lang="en-US" sz="2400" b="1"/>
              <a:t>Weighted Average Price</a:t>
            </a:r>
            <a:r>
              <a:rPr lang="en-US" sz="2400"/>
              <a:t>: the weighted average price of the stock in the minute</a:t>
            </a:r>
          </a:p>
        </p:txBody>
      </p:sp>
    </p:spTree>
    <p:extLst>
      <p:ext uri="{BB962C8B-B14F-4D97-AF65-F5344CB8AC3E}">
        <p14:creationId xmlns:p14="http://schemas.microsoft.com/office/powerpoint/2010/main" val="8371521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16B75A-FE1B-444C-8ED7-835C346BB85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Table 7: Evaluation Results of the following methods on Cincinnati dataset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CCC00BA4-2993-4F52-9487-5EECD0976AD9}"/>
              </a:ext>
            </a:extLst>
          </p:cNvPr>
          <p:cNvGraphicFramePr>
            <a:graphicFrameLocks noGrp="1"/>
          </p:cNvGraphicFramePr>
          <p:nvPr>
            <p:extLst>
              <p:ext uri="{D42A27DB-BD31-4B8C-83A1-F6EECF244321}">
                <p14:modId xmlns:p14="http://schemas.microsoft.com/office/powerpoint/2010/main" val="1017631344"/>
              </p:ext>
            </p:extLst>
          </p:nvPr>
        </p:nvGraphicFramePr>
        <p:xfrm>
          <a:off x="334652" y="2509911"/>
          <a:ext cx="11524268" cy="3997640"/>
        </p:xfrm>
        <a:graphic>
          <a:graphicData uri="http://schemas.openxmlformats.org/drawingml/2006/table">
            <a:tbl>
              <a:tblPr firstRow="1" firstCol="1" bandRow="1">
                <a:tableStyleId>{5C22544A-7EE6-4342-B048-85BDC9FD1C3A}</a:tableStyleId>
              </a:tblPr>
              <a:tblGrid>
                <a:gridCol w="5117263">
                  <a:extLst>
                    <a:ext uri="{9D8B030D-6E8A-4147-A177-3AD203B41FA5}">
                      <a16:colId xmlns:a16="http://schemas.microsoft.com/office/drawing/2014/main" val="2427208362"/>
                    </a:ext>
                  </a:extLst>
                </a:gridCol>
                <a:gridCol w="3379834">
                  <a:extLst>
                    <a:ext uri="{9D8B030D-6E8A-4147-A177-3AD203B41FA5}">
                      <a16:colId xmlns:a16="http://schemas.microsoft.com/office/drawing/2014/main" val="3505025527"/>
                    </a:ext>
                  </a:extLst>
                </a:gridCol>
                <a:gridCol w="3027171">
                  <a:extLst>
                    <a:ext uri="{9D8B030D-6E8A-4147-A177-3AD203B41FA5}">
                      <a16:colId xmlns:a16="http://schemas.microsoft.com/office/drawing/2014/main" val="344127929"/>
                    </a:ext>
                  </a:extLst>
                </a:gridCol>
              </a:tblGrid>
              <a:tr h="799528">
                <a:tc>
                  <a:txBody>
                    <a:bodyPr/>
                    <a:lstStyle/>
                    <a:p>
                      <a:pPr marL="0" marR="0" algn="just">
                        <a:lnSpc>
                          <a:spcPct val="200000"/>
                        </a:lnSpc>
                        <a:spcBef>
                          <a:spcPts val="0"/>
                        </a:spcBef>
                        <a:spcAft>
                          <a:spcPts val="0"/>
                        </a:spcAft>
                      </a:pPr>
                      <a:r>
                        <a:rPr lang="en-US" sz="2700" u="sng">
                          <a:effectLst/>
                        </a:rPr>
                        <a:t>Method</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tc>
                  <a:txBody>
                    <a:bodyPr/>
                    <a:lstStyle/>
                    <a:p>
                      <a:pPr marL="0" marR="0" algn="just">
                        <a:lnSpc>
                          <a:spcPct val="200000"/>
                        </a:lnSpc>
                        <a:spcBef>
                          <a:spcPts val="0"/>
                        </a:spcBef>
                        <a:spcAft>
                          <a:spcPts val="0"/>
                        </a:spcAft>
                      </a:pPr>
                      <a:r>
                        <a:rPr lang="en-US" sz="2700" u="sng">
                          <a:effectLst/>
                        </a:rPr>
                        <a:t>MSE</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tc>
                  <a:txBody>
                    <a:bodyPr/>
                    <a:lstStyle/>
                    <a:p>
                      <a:pPr marL="0" marR="0" algn="just">
                        <a:lnSpc>
                          <a:spcPct val="200000"/>
                        </a:lnSpc>
                        <a:spcBef>
                          <a:spcPts val="0"/>
                        </a:spcBef>
                        <a:spcAft>
                          <a:spcPts val="0"/>
                        </a:spcAft>
                      </a:pPr>
                      <a:r>
                        <a:rPr lang="en-US" sz="2700" u="sng">
                          <a:effectLst/>
                        </a:rPr>
                        <a:t>MAE</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extLst>
                  <a:ext uri="{0D108BD9-81ED-4DB2-BD59-A6C34878D82A}">
                    <a16:rowId xmlns:a16="http://schemas.microsoft.com/office/drawing/2014/main" val="2712262505"/>
                  </a:ext>
                </a:extLst>
              </a:tr>
              <a:tr h="799528">
                <a:tc>
                  <a:txBody>
                    <a:bodyPr/>
                    <a:lstStyle/>
                    <a:p>
                      <a:pPr marL="0" marR="0" algn="just">
                        <a:lnSpc>
                          <a:spcPct val="200000"/>
                        </a:lnSpc>
                        <a:spcBef>
                          <a:spcPts val="0"/>
                        </a:spcBef>
                        <a:spcAft>
                          <a:spcPts val="0"/>
                        </a:spcAft>
                      </a:pPr>
                      <a:r>
                        <a:rPr lang="en-US" sz="2700" dirty="0" err="1">
                          <a:effectLst/>
                        </a:rPr>
                        <a:t>ConvLSTM</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tc>
                  <a:txBody>
                    <a:bodyPr/>
                    <a:lstStyle/>
                    <a:p>
                      <a:pPr marL="0" marR="0" algn="just">
                        <a:lnSpc>
                          <a:spcPct val="200000"/>
                        </a:lnSpc>
                        <a:spcBef>
                          <a:spcPts val="0"/>
                        </a:spcBef>
                        <a:spcAft>
                          <a:spcPts val="0"/>
                        </a:spcAft>
                      </a:pPr>
                      <a:r>
                        <a:rPr lang="en-US" sz="2700">
                          <a:effectLst/>
                        </a:rPr>
                        <a:t>0.0628</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tc>
                  <a:txBody>
                    <a:bodyPr/>
                    <a:lstStyle/>
                    <a:p>
                      <a:pPr marL="0" marR="0" algn="just">
                        <a:lnSpc>
                          <a:spcPct val="200000"/>
                        </a:lnSpc>
                        <a:spcBef>
                          <a:spcPts val="0"/>
                        </a:spcBef>
                        <a:spcAft>
                          <a:spcPts val="0"/>
                        </a:spcAft>
                      </a:pPr>
                      <a:r>
                        <a:rPr lang="en-US" sz="2700">
                          <a:effectLst/>
                        </a:rPr>
                        <a:t>0.0083</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extLst>
                  <a:ext uri="{0D108BD9-81ED-4DB2-BD59-A6C34878D82A}">
                    <a16:rowId xmlns:a16="http://schemas.microsoft.com/office/drawing/2014/main" val="3480637626"/>
                  </a:ext>
                </a:extLst>
              </a:tr>
              <a:tr h="799528">
                <a:tc>
                  <a:txBody>
                    <a:bodyPr/>
                    <a:lstStyle/>
                    <a:p>
                      <a:pPr marL="0" marR="0" algn="just">
                        <a:lnSpc>
                          <a:spcPct val="200000"/>
                        </a:lnSpc>
                        <a:spcBef>
                          <a:spcPts val="0"/>
                        </a:spcBef>
                        <a:spcAft>
                          <a:spcPts val="0"/>
                        </a:spcAft>
                      </a:pPr>
                      <a:r>
                        <a:rPr lang="en-US" sz="2700">
                          <a:effectLst/>
                        </a:rPr>
                        <a:t>Att-ConvLSTM</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tc>
                  <a:txBody>
                    <a:bodyPr/>
                    <a:lstStyle/>
                    <a:p>
                      <a:pPr marL="0" marR="0" algn="just">
                        <a:lnSpc>
                          <a:spcPct val="200000"/>
                        </a:lnSpc>
                        <a:spcBef>
                          <a:spcPts val="0"/>
                        </a:spcBef>
                        <a:spcAft>
                          <a:spcPts val="0"/>
                        </a:spcAft>
                      </a:pPr>
                      <a:r>
                        <a:rPr lang="en-US" sz="2700">
                          <a:effectLst/>
                        </a:rPr>
                        <a:t>0.04256</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tc>
                  <a:txBody>
                    <a:bodyPr/>
                    <a:lstStyle/>
                    <a:p>
                      <a:pPr marL="0" marR="0" algn="just">
                        <a:lnSpc>
                          <a:spcPct val="200000"/>
                        </a:lnSpc>
                        <a:spcBef>
                          <a:spcPts val="0"/>
                        </a:spcBef>
                        <a:spcAft>
                          <a:spcPts val="0"/>
                        </a:spcAft>
                      </a:pPr>
                      <a:r>
                        <a:rPr lang="en-US" sz="2700">
                          <a:effectLst/>
                        </a:rPr>
                        <a:t>0.0062</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extLst>
                  <a:ext uri="{0D108BD9-81ED-4DB2-BD59-A6C34878D82A}">
                    <a16:rowId xmlns:a16="http://schemas.microsoft.com/office/drawing/2014/main" val="2025482791"/>
                  </a:ext>
                </a:extLst>
              </a:tr>
              <a:tr h="799528">
                <a:tc>
                  <a:txBody>
                    <a:bodyPr/>
                    <a:lstStyle/>
                    <a:p>
                      <a:pPr marL="0" marR="0" algn="just">
                        <a:lnSpc>
                          <a:spcPct val="200000"/>
                        </a:lnSpc>
                        <a:spcBef>
                          <a:spcPts val="0"/>
                        </a:spcBef>
                        <a:spcAft>
                          <a:spcPts val="0"/>
                        </a:spcAft>
                      </a:pPr>
                      <a:r>
                        <a:rPr lang="en-US" sz="2700">
                          <a:effectLst/>
                        </a:rPr>
                        <a:t>TD-Conv-End-Dec</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tc>
                  <a:txBody>
                    <a:bodyPr/>
                    <a:lstStyle/>
                    <a:p>
                      <a:pPr marL="0" marR="0" algn="just">
                        <a:lnSpc>
                          <a:spcPct val="200000"/>
                        </a:lnSpc>
                        <a:spcBef>
                          <a:spcPts val="0"/>
                        </a:spcBef>
                        <a:spcAft>
                          <a:spcPts val="0"/>
                        </a:spcAft>
                      </a:pPr>
                      <a:r>
                        <a:rPr lang="en-US" sz="2700">
                          <a:effectLst/>
                        </a:rPr>
                        <a:t>0.0562</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tc>
                  <a:txBody>
                    <a:bodyPr/>
                    <a:lstStyle/>
                    <a:p>
                      <a:pPr marL="0" marR="0" algn="just">
                        <a:lnSpc>
                          <a:spcPct val="200000"/>
                        </a:lnSpc>
                        <a:spcBef>
                          <a:spcPts val="0"/>
                        </a:spcBef>
                        <a:spcAft>
                          <a:spcPts val="0"/>
                        </a:spcAft>
                      </a:pPr>
                      <a:r>
                        <a:rPr lang="en-US" sz="2700">
                          <a:effectLst/>
                        </a:rPr>
                        <a:t>0.0075</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extLst>
                  <a:ext uri="{0D108BD9-81ED-4DB2-BD59-A6C34878D82A}">
                    <a16:rowId xmlns:a16="http://schemas.microsoft.com/office/drawing/2014/main" val="4148775674"/>
                  </a:ext>
                </a:extLst>
              </a:tr>
              <a:tr h="799528">
                <a:tc>
                  <a:txBody>
                    <a:bodyPr/>
                    <a:lstStyle/>
                    <a:p>
                      <a:pPr marL="0" marR="0" algn="just">
                        <a:lnSpc>
                          <a:spcPct val="200000"/>
                        </a:lnSpc>
                        <a:spcBef>
                          <a:spcPts val="0"/>
                        </a:spcBef>
                        <a:spcAft>
                          <a:spcPts val="0"/>
                        </a:spcAft>
                      </a:pPr>
                      <a:r>
                        <a:rPr lang="en-US" sz="2700" b="1">
                          <a:effectLst/>
                        </a:rPr>
                        <a:t>GAN model</a:t>
                      </a:r>
                      <a:endParaRPr lang="en-US" sz="2500" b="1">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tc>
                  <a:txBody>
                    <a:bodyPr/>
                    <a:lstStyle/>
                    <a:p>
                      <a:pPr marL="0" marR="0" algn="just">
                        <a:lnSpc>
                          <a:spcPct val="200000"/>
                        </a:lnSpc>
                        <a:spcBef>
                          <a:spcPts val="0"/>
                        </a:spcBef>
                        <a:spcAft>
                          <a:spcPts val="0"/>
                        </a:spcAft>
                      </a:pPr>
                      <a:r>
                        <a:rPr lang="en-US" sz="2700" b="1">
                          <a:effectLst/>
                        </a:rPr>
                        <a:t>0.03371</a:t>
                      </a:r>
                      <a:endParaRPr lang="en-US" sz="2500" b="1">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tc>
                  <a:txBody>
                    <a:bodyPr/>
                    <a:lstStyle/>
                    <a:p>
                      <a:pPr marL="0" marR="0" algn="just">
                        <a:lnSpc>
                          <a:spcPct val="200000"/>
                        </a:lnSpc>
                        <a:spcBef>
                          <a:spcPts val="0"/>
                        </a:spcBef>
                        <a:spcAft>
                          <a:spcPts val="0"/>
                        </a:spcAft>
                      </a:pPr>
                      <a:r>
                        <a:rPr lang="en-US" sz="2700" b="1" dirty="0">
                          <a:effectLst/>
                        </a:rPr>
                        <a:t>0.0057</a:t>
                      </a:r>
                      <a:endParaRPr lang="en-US" sz="25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6685" marR="156685" marT="0" marB="0"/>
                </a:tc>
                <a:extLst>
                  <a:ext uri="{0D108BD9-81ED-4DB2-BD59-A6C34878D82A}">
                    <a16:rowId xmlns:a16="http://schemas.microsoft.com/office/drawing/2014/main" val="93215832"/>
                  </a:ext>
                </a:extLst>
              </a:tr>
            </a:tbl>
          </a:graphicData>
        </a:graphic>
      </p:graphicFrame>
    </p:spTree>
    <p:extLst>
      <p:ext uri="{BB962C8B-B14F-4D97-AF65-F5344CB8AC3E}">
        <p14:creationId xmlns:p14="http://schemas.microsoft.com/office/powerpoint/2010/main" val="4000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9CDAC8-2236-49D8-9A4E-E9E2FC5A407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Table 8: Evaluation Results of the following methods on Connecticut dataset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51240814-3670-4745-9E95-14669AF43258}"/>
              </a:ext>
            </a:extLst>
          </p:cNvPr>
          <p:cNvGraphicFramePr>
            <a:graphicFrameLocks noGrp="1"/>
          </p:cNvGraphicFramePr>
          <p:nvPr>
            <p:extLst>
              <p:ext uri="{D42A27DB-BD31-4B8C-83A1-F6EECF244321}">
                <p14:modId xmlns:p14="http://schemas.microsoft.com/office/powerpoint/2010/main" val="3261031150"/>
              </p:ext>
            </p:extLst>
          </p:nvPr>
        </p:nvGraphicFramePr>
        <p:xfrm>
          <a:off x="320040" y="2584260"/>
          <a:ext cx="11548307" cy="3848940"/>
        </p:xfrm>
        <a:graphic>
          <a:graphicData uri="http://schemas.openxmlformats.org/drawingml/2006/table">
            <a:tbl>
              <a:tblPr firstRow="1" firstCol="1" bandRow="1">
                <a:tableStyleId>{5C22544A-7EE6-4342-B048-85BDC9FD1C3A}</a:tableStyleId>
              </a:tblPr>
              <a:tblGrid>
                <a:gridCol w="5176411">
                  <a:extLst>
                    <a:ext uri="{9D8B030D-6E8A-4147-A177-3AD203B41FA5}">
                      <a16:colId xmlns:a16="http://schemas.microsoft.com/office/drawing/2014/main" val="3055795128"/>
                    </a:ext>
                  </a:extLst>
                </a:gridCol>
                <a:gridCol w="3185948">
                  <a:extLst>
                    <a:ext uri="{9D8B030D-6E8A-4147-A177-3AD203B41FA5}">
                      <a16:colId xmlns:a16="http://schemas.microsoft.com/office/drawing/2014/main" val="1550455987"/>
                    </a:ext>
                  </a:extLst>
                </a:gridCol>
                <a:gridCol w="3185948">
                  <a:extLst>
                    <a:ext uri="{9D8B030D-6E8A-4147-A177-3AD203B41FA5}">
                      <a16:colId xmlns:a16="http://schemas.microsoft.com/office/drawing/2014/main" val="1166753878"/>
                    </a:ext>
                  </a:extLst>
                </a:gridCol>
              </a:tblGrid>
              <a:tr h="769788">
                <a:tc>
                  <a:txBody>
                    <a:bodyPr/>
                    <a:lstStyle/>
                    <a:p>
                      <a:pPr marL="0" marR="0" algn="just">
                        <a:lnSpc>
                          <a:spcPct val="200000"/>
                        </a:lnSpc>
                        <a:spcBef>
                          <a:spcPts val="0"/>
                        </a:spcBef>
                        <a:spcAft>
                          <a:spcPts val="0"/>
                        </a:spcAft>
                      </a:pPr>
                      <a:r>
                        <a:rPr lang="en-US" sz="2600" u="sng">
                          <a:effectLst/>
                        </a:rPr>
                        <a:t>Method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tc>
                  <a:txBody>
                    <a:bodyPr/>
                    <a:lstStyle/>
                    <a:p>
                      <a:pPr marL="0" marR="0" algn="just">
                        <a:lnSpc>
                          <a:spcPct val="200000"/>
                        </a:lnSpc>
                        <a:spcBef>
                          <a:spcPts val="0"/>
                        </a:spcBef>
                        <a:spcAft>
                          <a:spcPts val="0"/>
                        </a:spcAft>
                      </a:pPr>
                      <a:r>
                        <a:rPr lang="en-US" sz="2600" u="sng">
                          <a:effectLst/>
                        </a:rPr>
                        <a:t>MSE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tc>
                  <a:txBody>
                    <a:bodyPr/>
                    <a:lstStyle/>
                    <a:p>
                      <a:pPr marL="0" marR="0" algn="just">
                        <a:lnSpc>
                          <a:spcPct val="200000"/>
                        </a:lnSpc>
                        <a:spcBef>
                          <a:spcPts val="0"/>
                        </a:spcBef>
                        <a:spcAft>
                          <a:spcPts val="0"/>
                        </a:spcAft>
                      </a:pPr>
                      <a:r>
                        <a:rPr lang="en-US" sz="2600" u="sng">
                          <a:effectLst/>
                        </a:rPr>
                        <a:t>MAE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extLst>
                  <a:ext uri="{0D108BD9-81ED-4DB2-BD59-A6C34878D82A}">
                    <a16:rowId xmlns:a16="http://schemas.microsoft.com/office/drawing/2014/main" val="1995226479"/>
                  </a:ext>
                </a:extLst>
              </a:tr>
              <a:tr h="769788">
                <a:tc>
                  <a:txBody>
                    <a:bodyPr/>
                    <a:lstStyle/>
                    <a:p>
                      <a:pPr marL="0" marR="0" algn="just">
                        <a:lnSpc>
                          <a:spcPct val="200000"/>
                        </a:lnSpc>
                        <a:spcBef>
                          <a:spcPts val="0"/>
                        </a:spcBef>
                        <a:spcAft>
                          <a:spcPts val="0"/>
                        </a:spcAft>
                      </a:pPr>
                      <a:r>
                        <a:rPr lang="en-US" sz="2600">
                          <a:effectLst/>
                        </a:rPr>
                        <a:t>ConvLSTM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tc>
                  <a:txBody>
                    <a:bodyPr/>
                    <a:lstStyle/>
                    <a:p>
                      <a:pPr marL="0" marR="0" algn="just">
                        <a:lnSpc>
                          <a:spcPct val="200000"/>
                        </a:lnSpc>
                        <a:spcBef>
                          <a:spcPts val="0"/>
                        </a:spcBef>
                        <a:spcAft>
                          <a:spcPts val="0"/>
                        </a:spcAft>
                      </a:pPr>
                      <a:r>
                        <a:rPr lang="en-US" sz="2600">
                          <a:effectLst/>
                        </a:rPr>
                        <a:t>0.0583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tc>
                  <a:txBody>
                    <a:bodyPr/>
                    <a:lstStyle/>
                    <a:p>
                      <a:pPr marL="0" marR="0" algn="just">
                        <a:lnSpc>
                          <a:spcPct val="200000"/>
                        </a:lnSpc>
                        <a:spcBef>
                          <a:spcPts val="0"/>
                        </a:spcBef>
                        <a:spcAft>
                          <a:spcPts val="0"/>
                        </a:spcAft>
                      </a:pPr>
                      <a:r>
                        <a:rPr lang="en-US" sz="2600">
                          <a:effectLst/>
                        </a:rPr>
                        <a:t>0.0081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extLst>
                  <a:ext uri="{0D108BD9-81ED-4DB2-BD59-A6C34878D82A}">
                    <a16:rowId xmlns:a16="http://schemas.microsoft.com/office/drawing/2014/main" val="2247556951"/>
                  </a:ext>
                </a:extLst>
              </a:tr>
              <a:tr h="769788">
                <a:tc>
                  <a:txBody>
                    <a:bodyPr/>
                    <a:lstStyle/>
                    <a:p>
                      <a:pPr marL="0" marR="0" algn="just">
                        <a:lnSpc>
                          <a:spcPct val="200000"/>
                        </a:lnSpc>
                        <a:spcBef>
                          <a:spcPts val="0"/>
                        </a:spcBef>
                        <a:spcAft>
                          <a:spcPts val="0"/>
                        </a:spcAft>
                      </a:pPr>
                      <a:r>
                        <a:rPr lang="en-US" sz="2600">
                          <a:effectLst/>
                        </a:rPr>
                        <a:t>Att-ConvLSTM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tc>
                  <a:txBody>
                    <a:bodyPr/>
                    <a:lstStyle/>
                    <a:p>
                      <a:pPr marL="0" marR="0" algn="just">
                        <a:lnSpc>
                          <a:spcPct val="200000"/>
                        </a:lnSpc>
                        <a:spcBef>
                          <a:spcPts val="0"/>
                        </a:spcBef>
                        <a:spcAft>
                          <a:spcPts val="0"/>
                        </a:spcAft>
                      </a:pPr>
                      <a:r>
                        <a:rPr lang="en-US" sz="2600" dirty="0">
                          <a:effectLst/>
                        </a:rPr>
                        <a:t>0.0415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tc>
                  <a:txBody>
                    <a:bodyPr/>
                    <a:lstStyle/>
                    <a:p>
                      <a:pPr marL="0" marR="0" algn="just">
                        <a:lnSpc>
                          <a:spcPct val="200000"/>
                        </a:lnSpc>
                        <a:spcBef>
                          <a:spcPts val="0"/>
                        </a:spcBef>
                        <a:spcAft>
                          <a:spcPts val="0"/>
                        </a:spcAft>
                      </a:pPr>
                      <a:r>
                        <a:rPr lang="en-US" sz="2600">
                          <a:effectLst/>
                        </a:rPr>
                        <a:t>0.0067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extLst>
                  <a:ext uri="{0D108BD9-81ED-4DB2-BD59-A6C34878D82A}">
                    <a16:rowId xmlns:a16="http://schemas.microsoft.com/office/drawing/2014/main" val="287588434"/>
                  </a:ext>
                </a:extLst>
              </a:tr>
              <a:tr h="769788">
                <a:tc>
                  <a:txBody>
                    <a:bodyPr/>
                    <a:lstStyle/>
                    <a:p>
                      <a:pPr marL="0" marR="0" algn="just">
                        <a:lnSpc>
                          <a:spcPct val="200000"/>
                        </a:lnSpc>
                        <a:spcBef>
                          <a:spcPts val="0"/>
                        </a:spcBef>
                        <a:spcAft>
                          <a:spcPts val="0"/>
                        </a:spcAft>
                      </a:pPr>
                      <a:r>
                        <a:rPr lang="en-US" sz="2600">
                          <a:effectLst/>
                        </a:rPr>
                        <a:t>TD-Conv-End-Dec</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tc>
                  <a:txBody>
                    <a:bodyPr/>
                    <a:lstStyle/>
                    <a:p>
                      <a:pPr marL="0" marR="0" algn="just">
                        <a:lnSpc>
                          <a:spcPct val="200000"/>
                        </a:lnSpc>
                        <a:spcBef>
                          <a:spcPts val="0"/>
                        </a:spcBef>
                        <a:spcAft>
                          <a:spcPts val="0"/>
                        </a:spcAft>
                      </a:pPr>
                      <a:r>
                        <a:rPr lang="en-US" sz="2600">
                          <a:effectLst/>
                        </a:rPr>
                        <a:t>0.0517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tc>
                  <a:txBody>
                    <a:bodyPr/>
                    <a:lstStyle/>
                    <a:p>
                      <a:pPr marL="0" marR="0" algn="just">
                        <a:lnSpc>
                          <a:spcPct val="200000"/>
                        </a:lnSpc>
                        <a:spcBef>
                          <a:spcPts val="0"/>
                        </a:spcBef>
                        <a:spcAft>
                          <a:spcPts val="0"/>
                        </a:spcAft>
                      </a:pPr>
                      <a:r>
                        <a:rPr lang="en-US" sz="2600">
                          <a:effectLst/>
                        </a:rPr>
                        <a:t>0.0073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extLst>
                  <a:ext uri="{0D108BD9-81ED-4DB2-BD59-A6C34878D82A}">
                    <a16:rowId xmlns:a16="http://schemas.microsoft.com/office/drawing/2014/main" val="1156659149"/>
                  </a:ext>
                </a:extLst>
              </a:tr>
              <a:tr h="769788">
                <a:tc>
                  <a:txBody>
                    <a:bodyPr/>
                    <a:lstStyle/>
                    <a:p>
                      <a:pPr marL="0" marR="0" algn="just">
                        <a:lnSpc>
                          <a:spcPct val="200000"/>
                        </a:lnSpc>
                        <a:spcBef>
                          <a:spcPts val="0"/>
                        </a:spcBef>
                        <a:spcAft>
                          <a:spcPts val="0"/>
                        </a:spcAft>
                      </a:pPr>
                      <a:r>
                        <a:rPr lang="en-US" sz="2600" b="1">
                          <a:effectLst/>
                        </a:rPr>
                        <a:t>GAN model</a:t>
                      </a:r>
                      <a:endParaRPr lang="en-US" sz="2400" b="1">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tc>
                  <a:txBody>
                    <a:bodyPr/>
                    <a:lstStyle/>
                    <a:p>
                      <a:pPr marL="0" marR="0" algn="just">
                        <a:lnSpc>
                          <a:spcPct val="200000"/>
                        </a:lnSpc>
                        <a:spcBef>
                          <a:spcPts val="0"/>
                        </a:spcBef>
                        <a:spcAft>
                          <a:spcPts val="0"/>
                        </a:spcAft>
                      </a:pPr>
                      <a:r>
                        <a:rPr lang="en-US" sz="2600" b="1">
                          <a:effectLst/>
                        </a:rPr>
                        <a:t>0.0309</a:t>
                      </a:r>
                      <a:endParaRPr lang="en-US" sz="2400" b="1">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tc>
                  <a:txBody>
                    <a:bodyPr/>
                    <a:lstStyle/>
                    <a:p>
                      <a:pPr marL="0" marR="0" algn="just">
                        <a:lnSpc>
                          <a:spcPct val="200000"/>
                        </a:lnSpc>
                        <a:spcBef>
                          <a:spcPts val="0"/>
                        </a:spcBef>
                        <a:spcAft>
                          <a:spcPts val="0"/>
                        </a:spcAft>
                      </a:pPr>
                      <a:r>
                        <a:rPr lang="en-US" sz="2600" b="1" dirty="0">
                          <a:effectLst/>
                        </a:rPr>
                        <a:t>0.0052</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0856" marR="150856" marT="0" marB="0"/>
                </a:tc>
                <a:extLst>
                  <a:ext uri="{0D108BD9-81ED-4DB2-BD59-A6C34878D82A}">
                    <a16:rowId xmlns:a16="http://schemas.microsoft.com/office/drawing/2014/main" val="71483083"/>
                  </a:ext>
                </a:extLst>
              </a:tr>
            </a:tbl>
          </a:graphicData>
        </a:graphic>
      </p:graphicFrame>
    </p:spTree>
    <p:extLst>
      <p:ext uri="{BB962C8B-B14F-4D97-AF65-F5344CB8AC3E}">
        <p14:creationId xmlns:p14="http://schemas.microsoft.com/office/powerpoint/2010/main" val="15103384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B7141D-5EDA-443C-A5E3-E66D3A3238B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Some Cincinnati Dataset Outputs…</a:t>
            </a:r>
            <a:endParaRPr lang="en-US" sz="5400" dirty="0">
              <a:solidFill>
                <a:srgbClr val="FFFFFF"/>
              </a:solidFill>
            </a:endParaRPr>
          </a:p>
        </p:txBody>
      </p:sp>
      <p:pic>
        <p:nvPicPr>
          <p:cNvPr id="7" name="Picture 6">
            <a:extLst>
              <a:ext uri="{FF2B5EF4-FFF2-40B4-BE49-F238E27FC236}">
                <a16:creationId xmlns:a16="http://schemas.microsoft.com/office/drawing/2014/main" id="{A43E21A5-2376-491A-802A-6BC57A6F4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1534186"/>
            <a:ext cx="3425609" cy="1544726"/>
          </a:xfrm>
          <a:prstGeom prst="rect">
            <a:avLst/>
          </a:prstGeom>
        </p:spPr>
      </p:pic>
      <p:pic>
        <p:nvPicPr>
          <p:cNvPr id="11" name="Picture 10">
            <a:extLst>
              <a:ext uri="{FF2B5EF4-FFF2-40B4-BE49-F238E27FC236}">
                <a16:creationId xmlns:a16="http://schemas.microsoft.com/office/drawing/2014/main" id="{D0948504-615D-4E5B-9F00-D5E7C8FE6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729" y="1561879"/>
            <a:ext cx="3433324" cy="1489341"/>
          </a:xfrm>
          <a:prstGeom prst="rect">
            <a:avLst/>
          </a:prstGeom>
        </p:spPr>
      </p:pic>
      <p:cxnSp>
        <p:nvCxnSpPr>
          <p:cNvPr id="40" name="Straight Connector 39">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13C17CC6-E4A8-4F7F-B0C9-4D86A7376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9725" y="1545692"/>
            <a:ext cx="3423916" cy="1566343"/>
          </a:xfrm>
          <a:prstGeom prst="rect">
            <a:avLst/>
          </a:prstGeom>
        </p:spPr>
      </p:pic>
      <p:cxnSp>
        <p:nvCxnSpPr>
          <p:cNvPr id="42" name="Straight Connector 41">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683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CC462-DFEE-4F80-BD01-4185B47B94E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Some Connecticut Dataset Outputs…</a:t>
            </a:r>
            <a:endParaRPr lang="en-US" sz="5400" dirty="0">
              <a:solidFill>
                <a:srgbClr val="FFFFFF"/>
              </a:solidFill>
            </a:endParaRPr>
          </a:p>
        </p:txBody>
      </p:sp>
      <p:pic>
        <p:nvPicPr>
          <p:cNvPr id="5" name="Picture 4">
            <a:extLst>
              <a:ext uri="{FF2B5EF4-FFF2-40B4-BE49-F238E27FC236}">
                <a16:creationId xmlns:a16="http://schemas.microsoft.com/office/drawing/2014/main" id="{FF60BCD3-72D4-4106-BAA5-5E1E4A43C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1530496"/>
            <a:ext cx="3425609" cy="1552106"/>
          </a:xfrm>
          <a:prstGeom prst="rect">
            <a:avLst/>
          </a:prstGeom>
        </p:spPr>
      </p:pic>
      <p:pic>
        <p:nvPicPr>
          <p:cNvPr id="9" name="Picture 8">
            <a:extLst>
              <a:ext uri="{FF2B5EF4-FFF2-40B4-BE49-F238E27FC236}">
                <a16:creationId xmlns:a16="http://schemas.microsoft.com/office/drawing/2014/main" id="{5FD20936-F991-4654-9A9F-6C444215F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729" y="1552017"/>
            <a:ext cx="3433324" cy="1509064"/>
          </a:xfrm>
          <a:prstGeom prst="rect">
            <a:avLst/>
          </a:prstGeom>
        </p:spPr>
      </p:pic>
      <p:cxnSp>
        <p:nvCxnSpPr>
          <p:cNvPr id="29" name="Straight Connector 2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screen&#10;&#10;Description automatically generated">
            <a:extLst>
              <a:ext uri="{FF2B5EF4-FFF2-40B4-BE49-F238E27FC236}">
                <a16:creationId xmlns:a16="http://schemas.microsoft.com/office/drawing/2014/main" id="{D46AAE94-5E04-4254-B7D8-3D842C642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9725" y="1546368"/>
            <a:ext cx="3423916" cy="1564991"/>
          </a:xfrm>
          <a:prstGeom prst="rect">
            <a:avLst/>
          </a:prstGeom>
        </p:spPr>
      </p:pic>
      <p:cxnSp>
        <p:nvCxnSpPr>
          <p:cNvPr id="31" name="Straight Connector 3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6980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FBBA52-9BCE-498D-86F0-9D1D13813742}"/>
              </a:ext>
            </a:extLst>
          </p:cNvPr>
          <p:cNvSpPr>
            <a:spLocks noGrp="1"/>
          </p:cNvSpPr>
          <p:nvPr>
            <p:ph type="title"/>
          </p:nvPr>
        </p:nvSpPr>
        <p:spPr>
          <a:xfrm>
            <a:off x="863029" y="1012004"/>
            <a:ext cx="3416158" cy="4795408"/>
          </a:xfrm>
        </p:spPr>
        <p:txBody>
          <a:bodyPr>
            <a:normAutofit/>
          </a:bodyPr>
          <a:lstStyle/>
          <a:p>
            <a:r>
              <a:rPr lang="en-US">
                <a:solidFill>
                  <a:srgbClr val="FFFFFF"/>
                </a:solidFill>
              </a:rPr>
              <a:t>Limitations and Future Work</a:t>
            </a:r>
          </a:p>
        </p:txBody>
      </p:sp>
      <p:graphicFrame>
        <p:nvGraphicFramePr>
          <p:cNvPr id="5" name="Content Placeholder 2">
            <a:extLst>
              <a:ext uri="{FF2B5EF4-FFF2-40B4-BE49-F238E27FC236}">
                <a16:creationId xmlns:a16="http://schemas.microsoft.com/office/drawing/2014/main" id="{25A81CA3-F14A-4980-AA26-E57DCDDE10F4}"/>
              </a:ext>
            </a:extLst>
          </p:cNvPr>
          <p:cNvGraphicFramePr>
            <a:graphicFrameLocks noGrp="1"/>
          </p:cNvGraphicFramePr>
          <p:nvPr>
            <p:ph idx="1"/>
            <p:extLst>
              <p:ext uri="{D42A27DB-BD31-4B8C-83A1-F6EECF244321}">
                <p14:modId xmlns:p14="http://schemas.microsoft.com/office/powerpoint/2010/main" val="245769189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139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5DB7-7054-43CE-89AA-7DADE1D57ACE}"/>
              </a:ext>
            </a:extLst>
          </p:cNvPr>
          <p:cNvSpPr>
            <a:spLocks noGrp="1"/>
          </p:cNvSpPr>
          <p:nvPr>
            <p:ph type="title"/>
          </p:nvPr>
        </p:nvSpPr>
        <p:spPr>
          <a:xfrm>
            <a:off x="838200" y="365125"/>
            <a:ext cx="10515600" cy="1325563"/>
          </a:xfrm>
        </p:spPr>
        <p:txBody>
          <a:bodyPr>
            <a:normAutofit/>
          </a:bodyPr>
          <a:lstStyle/>
          <a:p>
            <a:r>
              <a:rPr lang="en-US"/>
              <a:t>Conclusion</a:t>
            </a:r>
          </a:p>
        </p:txBody>
      </p:sp>
      <p:graphicFrame>
        <p:nvGraphicFramePr>
          <p:cNvPr id="12" name="Content Placeholder 2">
            <a:extLst>
              <a:ext uri="{FF2B5EF4-FFF2-40B4-BE49-F238E27FC236}">
                <a16:creationId xmlns:a16="http://schemas.microsoft.com/office/drawing/2014/main" id="{EF82D413-8323-4871-9230-A4682C02CB0F}"/>
              </a:ext>
            </a:extLst>
          </p:cNvPr>
          <p:cNvGraphicFramePr>
            <a:graphicFrameLocks noGrp="1"/>
          </p:cNvGraphicFramePr>
          <p:nvPr>
            <p:ph idx="1"/>
            <p:extLst>
              <p:ext uri="{D42A27DB-BD31-4B8C-83A1-F6EECF244321}">
                <p14:modId xmlns:p14="http://schemas.microsoft.com/office/powerpoint/2010/main" val="18678648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7005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5D1E4-DA12-4CD1-842F-220FBACAEF3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284DBCD-8A02-4F11-B38F-BB8C1E1D1BA3}"/>
              </a:ext>
            </a:extLst>
          </p:cNvPr>
          <p:cNvSpPr>
            <a:spLocks noGrp="1"/>
          </p:cNvSpPr>
          <p:nvPr>
            <p:ph idx="1"/>
          </p:nvPr>
        </p:nvSpPr>
        <p:spPr/>
        <p:txBody>
          <a:bodyPr>
            <a:normAutofit fontScale="92500" lnSpcReduction="10000"/>
          </a:bodyPr>
          <a:lstStyle/>
          <a:p>
            <a:r>
              <a:rPr lang="en-US" sz="2000" dirty="0" err="1"/>
              <a:t>Byeon</a:t>
            </a:r>
            <a:r>
              <a:rPr lang="en-US" sz="2000" dirty="0"/>
              <a:t>, </a:t>
            </a:r>
            <a:r>
              <a:rPr lang="en-US" sz="2000" dirty="0" err="1"/>
              <a:t>Wonmin</a:t>
            </a:r>
            <a:r>
              <a:rPr lang="en-US" sz="2000" dirty="0"/>
              <a:t>, Qin Wang, Rupesh Kumar Srivastava, and Petros </a:t>
            </a:r>
            <a:r>
              <a:rPr lang="en-US" sz="2000" dirty="0" err="1"/>
              <a:t>Koumoutsakos</a:t>
            </a:r>
            <a:r>
              <a:rPr lang="en-US" sz="2000" dirty="0"/>
              <a:t>. "</a:t>
            </a:r>
            <a:r>
              <a:rPr lang="en-US" sz="2000" dirty="0" err="1"/>
              <a:t>Contextvp</a:t>
            </a:r>
            <a:r>
              <a:rPr lang="en-US" sz="2000" dirty="0"/>
              <a:t>: Fully context-aware video prediction." In Proceedings of the European Conference on Computer Vision (ECCV), pp. 753-769. 2018.</a:t>
            </a:r>
          </a:p>
          <a:p>
            <a:r>
              <a:rPr lang="en-US" sz="2000" dirty="0"/>
              <a:t>Cincinnati. 2019. Cincinnati Heroin Overdoses. https://insights.cincinnatioh.gov/stories/s/Heroin/dm3s-ep3u/</a:t>
            </a:r>
          </a:p>
          <a:p>
            <a:r>
              <a:rPr lang="en-US" sz="2000" dirty="0"/>
              <a:t>Connecticut. 2019. Accidental Drug Related Deaths. https://data.ct.gov/Healthand-Human-Services/Accidental-Drug-Related-Deaths-2012-2018/ecj5-r2i9</a:t>
            </a:r>
          </a:p>
          <a:p>
            <a:r>
              <a:rPr lang="en-US" sz="2000" dirty="0" err="1"/>
              <a:t>FirstRateData</a:t>
            </a:r>
            <a:r>
              <a:rPr lang="en-US" sz="2000" dirty="0"/>
              <a:t> 2019. http://firstratedata.com/</a:t>
            </a:r>
          </a:p>
          <a:p>
            <a:r>
              <a:rPr lang="en-US" sz="2000" dirty="0"/>
              <a:t>Katz and Goodnough 2017. https://www.nytimes.com/interactive/2017/12/22/upshot/opioid-deaths-are-spreading-rapidly-into-black-america.html</a:t>
            </a:r>
          </a:p>
          <a:p>
            <a:r>
              <a:rPr lang="fr-FR" sz="2000" dirty="0"/>
              <a:t>NCSS 2019. https://ncss-wpengine.netdna-ssl.com/wp-content/themes/ncss/pdf/Procedures/NCSS/Ridge_Regression.pdf</a:t>
            </a:r>
            <a:endParaRPr lang="en-US" sz="2000" dirty="0"/>
          </a:p>
          <a:p>
            <a:r>
              <a:rPr lang="en-US" sz="2000" dirty="0"/>
              <a:t>Zhou, </a:t>
            </a:r>
            <a:r>
              <a:rPr lang="en-US" sz="2000" dirty="0" err="1"/>
              <a:t>Zongwei</a:t>
            </a:r>
            <a:r>
              <a:rPr lang="en-US" sz="2000" dirty="0"/>
              <a:t>, Md </a:t>
            </a:r>
            <a:r>
              <a:rPr lang="en-US" sz="2000" dirty="0" err="1"/>
              <a:t>Mahfuzur</a:t>
            </a:r>
            <a:r>
              <a:rPr lang="en-US" sz="2000" dirty="0"/>
              <a:t> Rahman </a:t>
            </a:r>
            <a:r>
              <a:rPr lang="en-US" sz="2000" dirty="0" err="1"/>
              <a:t>Siddiquee</a:t>
            </a:r>
            <a:r>
              <a:rPr lang="en-US" sz="2000" dirty="0"/>
              <a:t>, </a:t>
            </a:r>
            <a:r>
              <a:rPr lang="en-US" sz="2000" dirty="0" err="1"/>
              <a:t>Nima</a:t>
            </a:r>
            <a:r>
              <a:rPr lang="en-US" sz="2000" dirty="0"/>
              <a:t> </a:t>
            </a:r>
            <a:r>
              <a:rPr lang="en-US" sz="2000" dirty="0" err="1"/>
              <a:t>Tajbakhsh</a:t>
            </a:r>
            <a:r>
              <a:rPr lang="en-US" sz="2000" dirty="0"/>
              <a:t>, and </a:t>
            </a:r>
            <a:r>
              <a:rPr lang="en-US" sz="2000" dirty="0" err="1"/>
              <a:t>Jianming</a:t>
            </a:r>
            <a:r>
              <a:rPr lang="en-US" sz="2000" dirty="0"/>
              <a:t> Liang. "</a:t>
            </a:r>
            <a:r>
              <a:rPr lang="en-US" sz="2000" dirty="0" err="1"/>
              <a:t>Unet</a:t>
            </a:r>
            <a:r>
              <a:rPr lang="en-US" sz="2000" dirty="0"/>
              <a:t>++: A nested u-net architecture for medical image segmentation." In Deep Learning in Medical Image Analysis and Multimodal Learning for Clinical Decision Support, pp. 3-11. Springer, Cham, 2018.</a:t>
            </a:r>
          </a:p>
          <a:p>
            <a:endParaRPr lang="en-US" sz="2000" dirty="0"/>
          </a:p>
        </p:txBody>
      </p:sp>
    </p:spTree>
    <p:extLst>
      <p:ext uri="{BB962C8B-B14F-4D97-AF65-F5344CB8AC3E}">
        <p14:creationId xmlns:p14="http://schemas.microsoft.com/office/powerpoint/2010/main" val="17345538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wall, indoor&#10;&#10;Description automatically generated">
            <a:extLst>
              <a:ext uri="{FF2B5EF4-FFF2-40B4-BE49-F238E27FC236}">
                <a16:creationId xmlns:a16="http://schemas.microsoft.com/office/drawing/2014/main" id="{B7DF1A2E-4F41-453C-AC5A-9CE02F4F2325}"/>
              </a:ext>
            </a:extLst>
          </p:cNvPr>
          <p:cNvPicPr>
            <a:picLocks noChangeAspect="1"/>
          </p:cNvPicPr>
          <p:nvPr/>
        </p:nvPicPr>
        <p:blipFill rotWithShape="1">
          <a:blip r:embed="rId2">
            <a:alphaModFix/>
          </a:blip>
          <a:srcRect l="42868" r="2" b="2"/>
          <a:stretch/>
        </p:blipFill>
        <p:spPr>
          <a:xfrm>
            <a:off x="-305" y="-1"/>
            <a:ext cx="6423053" cy="6858001"/>
          </a:xfrm>
          <a:prstGeom prst="rect">
            <a:avLst/>
          </a:prstGeom>
        </p:spPr>
      </p:pic>
      <p:pic>
        <p:nvPicPr>
          <p:cNvPr id="27" name="Picture 26">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6741CA-5DD9-4060-BE20-400D945CBE8B}"/>
              </a:ext>
            </a:extLst>
          </p:cNvPr>
          <p:cNvSpPr>
            <a:spLocks noGrp="1"/>
          </p:cNvSpPr>
          <p:nvPr>
            <p:ph type="title"/>
          </p:nvPr>
        </p:nvSpPr>
        <p:spPr>
          <a:xfrm>
            <a:off x="6748272" y="3992591"/>
            <a:ext cx="4800261" cy="1644592"/>
          </a:xfrm>
        </p:spPr>
        <p:txBody>
          <a:bodyPr vert="horz" lIns="91440" tIns="45720" rIns="91440" bIns="45720" rtlCol="0" anchor="t">
            <a:normAutofit/>
          </a:bodyPr>
          <a:lstStyle/>
          <a:p>
            <a:r>
              <a:rPr lang="en-US" b="1" dirty="0">
                <a:solidFill>
                  <a:srgbClr val="000000"/>
                </a:solidFill>
              </a:rPr>
              <a:t>Questions</a:t>
            </a:r>
          </a:p>
        </p:txBody>
      </p:sp>
    </p:spTree>
    <p:extLst>
      <p:ext uri="{BB962C8B-B14F-4D97-AF65-F5344CB8AC3E}">
        <p14:creationId xmlns:p14="http://schemas.microsoft.com/office/powerpoint/2010/main" val="13147823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0798C04-9D25-476A-8DCF-DB6F42D0EB03}"/>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Thank You!</a:t>
            </a:r>
          </a:p>
        </p:txBody>
      </p:sp>
    </p:spTree>
    <p:extLst>
      <p:ext uri="{BB962C8B-B14F-4D97-AF65-F5344CB8AC3E}">
        <p14:creationId xmlns:p14="http://schemas.microsoft.com/office/powerpoint/2010/main" val="631916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4523</Words>
  <Application>Microsoft Office PowerPoint</Application>
  <PresentationFormat>Widescreen</PresentationFormat>
  <Paragraphs>837</Paragraphs>
  <Slides>98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98</vt:i4>
      </vt:variant>
    </vt:vector>
  </HeadingPairs>
  <TitlesOfParts>
    <vt:vector size="103" baseType="lpstr">
      <vt:lpstr>Arial</vt:lpstr>
      <vt:lpstr>Calibri</vt:lpstr>
      <vt:lpstr>Calibri Light</vt:lpstr>
      <vt:lpstr>Cambria Math</vt:lpstr>
      <vt:lpstr>Office Theme</vt:lpstr>
      <vt:lpstr>Time Series Prediction for Stock Price and Opioid Incident Location</vt:lpstr>
      <vt:lpstr>Committee Members</vt:lpstr>
      <vt:lpstr>Overview</vt:lpstr>
      <vt:lpstr>Part I: Stock Data Prediction </vt:lpstr>
      <vt:lpstr>Introduction</vt:lpstr>
      <vt:lpstr>Problem Statement</vt:lpstr>
      <vt:lpstr>Input Data</vt:lpstr>
      <vt:lpstr>The 10 companies are…</vt:lpstr>
      <vt:lpstr>Features provided by FirstRateData…</vt:lpstr>
      <vt:lpstr>Features calculated by us…</vt:lpstr>
      <vt:lpstr>Features calculated by us…(contd.)</vt:lpstr>
      <vt:lpstr>Features calculated by us…(contd.)</vt:lpstr>
      <vt:lpstr>MACD and MACD Signal Line</vt:lpstr>
      <vt:lpstr>Features calculated by us…(contd.)</vt:lpstr>
      <vt:lpstr>Bollinger Bands</vt:lpstr>
      <vt:lpstr>The 20 Features taken into consideration are…</vt:lpstr>
      <vt:lpstr>Concepts</vt:lpstr>
      <vt:lpstr>Long Short-Term Memory (LSTM)</vt:lpstr>
      <vt:lpstr>LSTM Cell</vt:lpstr>
      <vt:lpstr>Convolutional Neural Networks (CNNs/ConvNets)</vt:lpstr>
      <vt:lpstr>CNN Example</vt:lpstr>
      <vt:lpstr>Convolutional LSTMs (ConvLSTMs)</vt:lpstr>
      <vt:lpstr>ConvLSTM Example</vt:lpstr>
      <vt:lpstr>Dropout</vt:lpstr>
      <vt:lpstr>Batch Normalization</vt:lpstr>
      <vt:lpstr>Attention</vt:lpstr>
      <vt:lpstr>Generative Adversarial Network (GAN)</vt:lpstr>
      <vt:lpstr>Activation Functions used…</vt:lpstr>
      <vt:lpstr>Loss Functions used…</vt:lpstr>
      <vt:lpstr>Implementation</vt:lpstr>
      <vt:lpstr>Affinity Matrix</vt:lpstr>
      <vt:lpstr>GAN Model for Stock Data Prediction</vt:lpstr>
      <vt:lpstr>Model Structure</vt:lpstr>
      <vt:lpstr>Model Structure (contd.)</vt:lpstr>
      <vt:lpstr>Model Structure(contd.)</vt:lpstr>
      <vt:lpstr>Loss Function</vt:lpstr>
      <vt:lpstr>Regression Techniques</vt:lpstr>
      <vt:lpstr>Linear Regression</vt:lpstr>
      <vt:lpstr>Regression Techniques (contd.)</vt:lpstr>
      <vt:lpstr>Regression Techniques (contd.)</vt:lpstr>
      <vt:lpstr>Results</vt:lpstr>
      <vt:lpstr>Table 1: RMSE of all models for all companies for next minute prediction</vt:lpstr>
      <vt:lpstr>Table 2: MAE of all models for all companies for next minute prediction</vt:lpstr>
      <vt:lpstr>Table 3: RMSE of all models for all companies for the third day prediction</vt:lpstr>
      <vt:lpstr>Table 4: MAE of all models for all companies for the third day prediction</vt:lpstr>
      <vt:lpstr>Table 5: RMSE of all models for all companies for seventh day prediction</vt:lpstr>
      <vt:lpstr>Table 6: MAE of all models for all companies for the seventh day prediction</vt:lpstr>
      <vt:lpstr>Graph 1: Closing Price Prediction for the next minute for JPM </vt:lpstr>
      <vt:lpstr>Graph 2: Closing Price Prediction for the next minute for VZ</vt:lpstr>
      <vt:lpstr>Graph 3: Closing Price Prediction for the next minute for MMM</vt:lpstr>
      <vt:lpstr>Graph 4: Closing Price Prediction for the next minute for WMT</vt:lpstr>
      <vt:lpstr>Graph 5: Closing Price Prediction for the next minute for AAPL</vt:lpstr>
      <vt:lpstr>Graph 6: Closing Price Prediction for 1000 minutes later for JPM</vt:lpstr>
      <vt:lpstr>Graph 7: Closing Price Prediction for 1000 minutes later for CVX</vt:lpstr>
      <vt:lpstr>Graph 8: Closing Price Prediction for 1000 minutes later for MMM</vt:lpstr>
      <vt:lpstr>Graph 9: Closing Price Prediction for 1000 minutes later for WMT</vt:lpstr>
      <vt:lpstr>Graph 10: Closing Price Prediction for 1000 minutes later for AAPL</vt:lpstr>
      <vt:lpstr>Graph 11: Closing Price Prediction for 1000 minutes later for PG</vt:lpstr>
      <vt:lpstr>Graph 12: Closing Price Prediction for 1000 minutes later for CSCO</vt:lpstr>
      <vt:lpstr>Graph 13: Closing Price Prediction for 1000 minutes later for AMZN</vt:lpstr>
      <vt:lpstr>Graph 14: Closing Price Prediction for 3000 minutes later for WMT</vt:lpstr>
      <vt:lpstr>Graph 15: Closing Price Prediction for 3000 minutes later for PG</vt:lpstr>
      <vt:lpstr>Graph 16: Closing Price Prediction for 3000 minutes later for MMM</vt:lpstr>
      <vt:lpstr>Graph 17: Closing Price Prediction for 3000 minutes later for CVX</vt:lpstr>
      <vt:lpstr>Limitations and Future Work</vt:lpstr>
      <vt:lpstr>Conclusion</vt:lpstr>
      <vt:lpstr>Part II: Opioid Incident Prediction</vt:lpstr>
      <vt:lpstr>Introduction</vt:lpstr>
      <vt:lpstr>Opioid Overdose Heatmap of the US (Katz and Goodnough 2017)</vt:lpstr>
      <vt:lpstr>Heat maps can look like…</vt:lpstr>
      <vt:lpstr>Problem Statement</vt:lpstr>
      <vt:lpstr>Input Data</vt:lpstr>
      <vt:lpstr>Datasets</vt:lpstr>
      <vt:lpstr>3 features that were interesting…</vt:lpstr>
      <vt:lpstr>Concepts</vt:lpstr>
      <vt:lpstr>Encoder-Decoder Framework</vt:lpstr>
      <vt:lpstr>Encoder-Decoder</vt:lpstr>
      <vt:lpstr>Transposed Convolutional Neural Network</vt:lpstr>
      <vt:lpstr>Max Pooling</vt:lpstr>
      <vt:lpstr>Implementation</vt:lpstr>
      <vt:lpstr>Generating the Input Heat Maps…</vt:lpstr>
      <vt:lpstr>GAN Model for Opioid Incident Prediction Problem</vt:lpstr>
      <vt:lpstr>Model Structure</vt:lpstr>
      <vt:lpstr>Model Structure(contd.)</vt:lpstr>
      <vt:lpstr>Model Structure(contd.)</vt:lpstr>
      <vt:lpstr>Loss Function</vt:lpstr>
      <vt:lpstr>Comparison Models</vt:lpstr>
      <vt:lpstr>Comparison Models (contd.)</vt:lpstr>
      <vt:lpstr>Results</vt:lpstr>
      <vt:lpstr>Table 7: Evaluation Results of the following methods on Cincinnati dataset</vt:lpstr>
      <vt:lpstr>Table 8: Evaluation Results of the following methods on Connecticut dataset</vt:lpstr>
      <vt:lpstr>Some Cincinnati Dataset Outputs…</vt:lpstr>
      <vt:lpstr>Some Connecticut Dataset Outputs…</vt:lpstr>
      <vt:lpstr>Limitations and Future Work</vt:lpstr>
      <vt:lpstr>Conclusion</vt:lpstr>
      <vt:lpstr>References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Forecasting on Stock Price and Opioid Incident Location Prediction</dc:title>
  <dc:creator>Kevin Thomas</dc:creator>
  <cp:lastModifiedBy>Kevin Thomas</cp:lastModifiedBy>
  <cp:revision>4</cp:revision>
  <dcterms:created xsi:type="dcterms:W3CDTF">2019-07-11T20:12:40Z</dcterms:created>
  <dcterms:modified xsi:type="dcterms:W3CDTF">2019-07-11T22:27:35Z</dcterms:modified>
</cp:coreProperties>
</file>